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256" r:id="rId5"/>
    <p:sldId id="302" r:id="rId6"/>
    <p:sldId id="257" r:id="rId7"/>
    <p:sldId id="30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1" r:id="rId19"/>
    <p:sldId id="272" r:id="rId20"/>
    <p:sldId id="268" r:id="rId21"/>
    <p:sldId id="269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4" r:id="rId30"/>
    <p:sldId id="280" r:id="rId31"/>
    <p:sldId id="289" r:id="rId32"/>
    <p:sldId id="290" r:id="rId33"/>
    <p:sldId id="291" r:id="rId34"/>
    <p:sldId id="292" r:id="rId35"/>
    <p:sldId id="282" r:id="rId36"/>
    <p:sldId id="283" r:id="rId37"/>
    <p:sldId id="286" r:id="rId38"/>
    <p:sldId id="287" r:id="rId39"/>
    <p:sldId id="288" r:id="rId40"/>
    <p:sldId id="293" r:id="rId41"/>
    <p:sldId id="294" r:id="rId42"/>
    <p:sldId id="295" r:id="rId43"/>
    <p:sldId id="297" r:id="rId44"/>
    <p:sldId id="298" r:id="rId45"/>
    <p:sldId id="299" r:id="rId46"/>
    <p:sldId id="300" r:id="rId47"/>
    <p:sldId id="305" r:id="rId48"/>
    <p:sldId id="304" r:id="rId49"/>
  </p:sldIdLst>
  <p:sldSz cx="24384000" cy="13716000"/>
  <p:notesSz cx="20104100" cy="11309350"/>
  <p:defaultTextStyle>
    <a:defPPr>
      <a:defRPr lang="en-US"/>
    </a:defPPr>
    <a:lvl1pPr marL="0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21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3" userDrawn="1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ha Kaul" initials="SK" lastIdx="1" clrIdx="0">
    <p:extLst>
      <p:ext uri="{19B8F6BF-5375-455C-9EA6-DF929625EA0E}">
        <p15:presenceInfo xmlns:p15="http://schemas.microsoft.com/office/powerpoint/2012/main" userId="S::sneha.kaul@unwomen.org::dc49db68-b477-4740-9d5a-9a91e8cb21ec" providerId="AD"/>
      </p:ext>
    </p:extLst>
  </p:cmAuthor>
  <p:cmAuthor id="2" name="Jennifer Ross" initials="JR" lastIdx="2" clrIdx="1">
    <p:extLst>
      <p:ext uri="{19B8F6BF-5375-455C-9EA6-DF929625EA0E}">
        <p15:presenceInfo xmlns:p15="http://schemas.microsoft.com/office/powerpoint/2012/main" userId="18dd2a285576a0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B"/>
    <a:srgbClr val="6D6E70"/>
    <a:srgbClr val="FD6824"/>
    <a:srgbClr val="55C02B"/>
    <a:srgbClr val="00689D"/>
    <a:srgbClr val="FCC408"/>
    <a:srgbClr val="BE8A2D"/>
    <a:srgbClr val="FC9D23"/>
    <a:srgbClr val="3D7D43"/>
    <a:srgbClr val="DE1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74"/>
  </p:normalViewPr>
  <p:slideViewPr>
    <p:cSldViewPr>
      <p:cViewPr varScale="1">
        <p:scale>
          <a:sx n="53" d="100"/>
          <a:sy n="53" d="100"/>
        </p:scale>
        <p:origin x="1002" y="114"/>
      </p:cViewPr>
      <p:guideLst>
        <p:guide orient="horz" pos="3493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ha Kaul" userId="dc49db68-b477-4740-9d5a-9a91e8cb21ec" providerId="ADAL" clId="{6B06369C-DD66-47B8-893A-510EBBA6325A}"/>
    <pc:docChg chg="custSel">
      <pc:chgData name="Sneha Kaul" userId="dc49db68-b477-4740-9d5a-9a91e8cb21ec" providerId="ADAL" clId="{6B06369C-DD66-47B8-893A-510EBBA6325A}" dt="2022-05-24T04:24:40.031" v="0" actId="1592"/>
      <pc:docMkLst>
        <pc:docMk/>
      </pc:docMkLst>
      <pc:sldChg chg="delCm">
        <pc:chgData name="Sneha Kaul" userId="dc49db68-b477-4740-9d5a-9a91e8cb21ec" providerId="ADAL" clId="{6B06369C-DD66-47B8-893A-510EBBA6325A}" dt="2022-05-24T04:24:40.031" v="0" actId="1592"/>
        <pc:sldMkLst>
          <pc:docMk/>
          <pc:sldMk cId="568579243" sldId="3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neha.kaul\Downloads\data%20(1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(11).csv]Sheet1!PivotTable3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Proportion of time spent on unpaid care and domestic work in Pakistan among people (aged 10+) , by sex and location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numFmt formatCode="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Sheet1!$A$4:$A$14</c:f>
              <c:multiLvlStrCache>
                <c:ptCount val="6"/>
                <c:lvl>
                  <c:pt idx="0">
                    <c:v>FEMALE</c:v>
                  </c:pt>
                  <c:pt idx="1">
                    <c:v>MALE</c:v>
                  </c:pt>
                  <c:pt idx="2">
                    <c:v>FEMALE</c:v>
                  </c:pt>
                  <c:pt idx="3">
                    <c:v>MALE</c:v>
                  </c:pt>
                  <c:pt idx="4">
                    <c:v>FEMALE</c:v>
                  </c:pt>
                  <c:pt idx="5">
                    <c:v>MALE</c:v>
                  </c:pt>
                </c:lvl>
                <c:lvl>
                  <c:pt idx="0">
                    <c:v>ALLAREA</c:v>
                  </c:pt>
                  <c:pt idx="2">
                    <c:v>RURAL</c:v>
                  </c:pt>
                  <c:pt idx="4">
                    <c:v>URBAN</c:v>
                  </c:pt>
                </c:lvl>
                <c:lvl>
                  <c:pt idx="0">
                    <c:v>PERCENT</c:v>
                  </c:pt>
                </c:lvl>
              </c:multiLvlStrCache>
            </c:multiLvlStrRef>
          </c:cat>
          <c:val>
            <c:numRef>
              <c:f>Sheet1!$B$4:$B$14</c:f>
              <c:numCache>
                <c:formatCode>General</c:formatCode>
                <c:ptCount val="6"/>
                <c:pt idx="0">
                  <c:v>19.861249999999998</c:v>
                </c:pt>
                <c:pt idx="1">
                  <c:v>1.80542</c:v>
                </c:pt>
                <c:pt idx="2">
                  <c:v>20.41667</c:v>
                </c:pt>
                <c:pt idx="3">
                  <c:v>1.80542</c:v>
                </c:pt>
                <c:pt idx="4">
                  <c:v>18.75</c:v>
                </c:pt>
                <c:pt idx="5">
                  <c:v>1.80542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7B-42B7-B900-18B35719C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893752"/>
        <c:axId val="454897032"/>
      </c:barChart>
      <c:catAx>
        <c:axId val="454893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97032"/>
        <c:crosses val="autoZero"/>
        <c:auto val="1"/>
        <c:lblAlgn val="ctr"/>
        <c:lblOffset val="100"/>
        <c:noMultiLvlLbl val="0"/>
      </c:catAx>
      <c:valAx>
        <c:axId val="454897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893752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accent3"/>
          </a:solidFill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3-20T15:55:33.978" idx="2">
    <p:pos x="8520" y="6900"/>
    <p:text>In the bottom portion of this figure, fix ‘ALLAREA’ to read: ALL AREAS and ‘PERCENT’ to read: PER CENT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03A74-2DCF-43D3-8CF8-6D1BCFDB6C2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7717E-88F2-437A-A9C8-1ABB0C628D1A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How to select better gender data? </a:t>
          </a:r>
        </a:p>
      </dgm:t>
    </dgm:pt>
    <dgm:pt modelId="{2A6B7A8D-08BD-490F-9A64-D1739FE99E2E}" type="parTrans" cxnId="{25C05F4D-32CB-4383-985B-DCEAB8983830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6C6EF-F420-4BCF-945B-FC0379340679}" type="sibTrans" cxnId="{25C05F4D-32CB-4383-985B-DCEAB8983830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235C9D-0C29-4455-AE57-341EC602F116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Relevant: Users should need/want to use it  </a:t>
          </a:r>
        </a:p>
      </dgm:t>
    </dgm:pt>
    <dgm:pt modelId="{38D5FB58-E7EE-41C6-A04F-CE67765CE09C}" type="parTrans" cxnId="{EBDF5D3F-CEA5-4906-97A1-4AD82D5C044E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63202E-2FB2-409A-AE9B-49FED24C00BF}" type="sibTrans" cxnId="{EBDF5D3F-CEA5-4906-97A1-4AD82D5C044E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C1DBB8-675F-4A86-BD1F-D6D929470F1A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Coherent: Data based on compatible concepts and definitions </a:t>
          </a:r>
        </a:p>
      </dgm:t>
    </dgm:pt>
    <dgm:pt modelId="{17E147F0-008F-4A07-9FDA-77DDC36A75D6}" type="parTrans" cxnId="{75824796-EAFB-4A61-8941-BE5B5F16283C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183F5-3DBC-460C-86BF-5E33C14183F9}" type="sibTrans" cxnId="{75824796-EAFB-4A61-8941-BE5B5F16283C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33B301-E37A-404E-9F1C-391ED18611EA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Comparable: Data comparable over time and across countries  </a:t>
          </a:r>
        </a:p>
      </dgm:t>
    </dgm:pt>
    <dgm:pt modelId="{252F655D-8DE1-45B6-B2A0-6AE83A7B6E40}" type="parTrans" cxnId="{9332B00D-2CAA-4047-A019-BE07B2D9E78D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843159-A4AD-4340-8B4E-C871428946E2}" type="sibTrans" cxnId="{9332B00D-2CAA-4047-A019-BE07B2D9E78D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1C1C01-8957-4B3A-B45A-5EAB15D81E2F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Accurate: Closeness between data and the reality </a:t>
          </a:r>
        </a:p>
      </dgm:t>
    </dgm:pt>
    <dgm:pt modelId="{6F7EB2F6-F98E-4BC9-851A-EC8A87C00D93}" type="parTrans" cxnId="{E5127F33-D2AC-4D7C-9960-82F9CAE7CA16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3B2E23-956B-4DDB-B198-5549C8C17F2D}" type="sibTrans" cxnId="{E5127F33-D2AC-4D7C-9960-82F9CAE7CA16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DDBAA8-9BDA-4586-8D7D-95033D877FBF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Reliable: Data obtained at two different times should match with each other  </a:t>
          </a:r>
        </a:p>
      </dgm:t>
    </dgm:pt>
    <dgm:pt modelId="{F2EB8989-3757-4935-AC15-93A43962EC5C}" type="parTrans" cxnId="{57B92AC1-D086-4E2A-B263-F97193FDDCC7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C00CF-790F-4327-843A-3B8ED6825369}" type="sibTrans" cxnId="{57B92AC1-D086-4E2A-B263-F97193FDDCC7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316B2-59B3-4CD7-AE70-F14C3F86E0FA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Timely: Time-period for which the data is of value or can be acted upon  </a:t>
          </a:r>
        </a:p>
      </dgm:t>
    </dgm:pt>
    <dgm:pt modelId="{1B92DB1C-A109-43BC-904A-E45CF56A9FD8}" type="parTrans" cxnId="{99DEC9BB-ADCE-4FDD-82B5-CA14E8ED3A1E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5E469-BEF7-4ECE-992F-453BB7B546D8}" type="sibTrans" cxnId="{99DEC9BB-ADCE-4FDD-82B5-CA14E8ED3A1E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B60295-F4E8-44D0-B7A5-F68488119F0B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Accessible: Users should be able to readily and freely access the data   </a:t>
          </a:r>
        </a:p>
      </dgm:t>
    </dgm:pt>
    <dgm:pt modelId="{A18B91AC-B4CE-4BD9-849E-8D2A22FFAC20}" type="parTrans" cxnId="{217F1F5F-7975-469C-966E-BA7E628B189F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8C5E9-78D5-4332-B60B-120E98F9DD8B}" type="sibTrans" cxnId="{217F1F5F-7975-469C-966E-BA7E628B189F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95896-D7E4-4983-BEF1-D0BF4D6A42CC}">
      <dgm:prSet phldrT="[Text]" custT="1"/>
      <dgm:spPr/>
      <dgm:t>
        <a:bodyPr/>
        <a:lstStyle/>
        <a:p>
          <a:r>
            <a: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Interpretable: The ease with which users can understand and properly use data </a:t>
          </a:r>
        </a:p>
      </dgm:t>
    </dgm:pt>
    <dgm:pt modelId="{0172CE16-D618-4254-9B94-0C5A345AE3C3}" type="parTrans" cxnId="{62791429-13D5-47F5-A13E-2CBACA29BC25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0A6F7E-ABE8-4A72-8A58-BDFF790230F1}" type="sibTrans" cxnId="{62791429-13D5-47F5-A13E-2CBACA29BC25}">
      <dgm:prSet/>
      <dgm:spPr/>
      <dgm:t>
        <a:bodyPr/>
        <a:lstStyle/>
        <a:p>
          <a:endParaRPr lang="en-US" sz="2800">
            <a:solidFill>
              <a:srgbClr val="6D6E7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4DBD7-4F4D-47C2-864A-6CD294ED13B3}" type="pres">
      <dgm:prSet presAssocID="{23E03A74-2DCF-43D3-8CF8-6D1BCFDB6C2B}" presName="vert0" presStyleCnt="0">
        <dgm:presLayoutVars>
          <dgm:dir/>
          <dgm:animOne val="branch"/>
          <dgm:animLvl val="lvl"/>
        </dgm:presLayoutVars>
      </dgm:prSet>
      <dgm:spPr/>
    </dgm:pt>
    <dgm:pt modelId="{DABBACBA-59C7-496C-898F-A4703DB3DFF9}" type="pres">
      <dgm:prSet presAssocID="{F337717E-88F2-437A-A9C8-1ABB0C628D1A}" presName="thickLine" presStyleLbl="alignNode1" presStyleIdx="0" presStyleCnt="1"/>
      <dgm:spPr/>
    </dgm:pt>
    <dgm:pt modelId="{9AAD3DCF-1046-46D8-8466-8C88A0F67495}" type="pres">
      <dgm:prSet presAssocID="{F337717E-88F2-437A-A9C8-1ABB0C628D1A}" presName="horz1" presStyleCnt="0"/>
      <dgm:spPr/>
    </dgm:pt>
    <dgm:pt modelId="{A58D71E3-BB3C-4B73-9DDE-D360CBCDDD27}" type="pres">
      <dgm:prSet presAssocID="{F337717E-88F2-437A-A9C8-1ABB0C628D1A}" presName="tx1" presStyleLbl="revTx" presStyleIdx="0" presStyleCnt="9"/>
      <dgm:spPr/>
    </dgm:pt>
    <dgm:pt modelId="{412243DE-992B-4D3A-BBC5-E5B6681DE3D4}" type="pres">
      <dgm:prSet presAssocID="{F337717E-88F2-437A-A9C8-1ABB0C628D1A}" presName="vert1" presStyleCnt="0"/>
      <dgm:spPr/>
    </dgm:pt>
    <dgm:pt modelId="{1BE681E4-9926-45FD-8E21-6612127AB0DB}" type="pres">
      <dgm:prSet presAssocID="{BA235C9D-0C29-4455-AE57-341EC602F116}" presName="vertSpace2a" presStyleCnt="0"/>
      <dgm:spPr/>
    </dgm:pt>
    <dgm:pt modelId="{26717EF8-0C2F-4B2F-8F8E-F28662296549}" type="pres">
      <dgm:prSet presAssocID="{BA235C9D-0C29-4455-AE57-341EC602F116}" presName="horz2" presStyleCnt="0"/>
      <dgm:spPr/>
    </dgm:pt>
    <dgm:pt modelId="{0B3A7116-4DC1-482D-8320-96F242E066DD}" type="pres">
      <dgm:prSet presAssocID="{BA235C9D-0C29-4455-AE57-341EC602F116}" presName="horzSpace2" presStyleCnt="0"/>
      <dgm:spPr/>
    </dgm:pt>
    <dgm:pt modelId="{401C021F-FCC5-477B-BBA5-7AEA80778DC4}" type="pres">
      <dgm:prSet presAssocID="{BA235C9D-0C29-4455-AE57-341EC602F116}" presName="tx2" presStyleLbl="revTx" presStyleIdx="1" presStyleCnt="9"/>
      <dgm:spPr/>
    </dgm:pt>
    <dgm:pt modelId="{B2949D60-9544-47FD-B40C-0FE22FC404E8}" type="pres">
      <dgm:prSet presAssocID="{BA235C9D-0C29-4455-AE57-341EC602F116}" presName="vert2" presStyleCnt="0"/>
      <dgm:spPr/>
    </dgm:pt>
    <dgm:pt modelId="{082AB58E-A5BD-4B07-837C-D926A6005D2E}" type="pres">
      <dgm:prSet presAssocID="{BA235C9D-0C29-4455-AE57-341EC602F116}" presName="thinLine2b" presStyleLbl="callout" presStyleIdx="0" presStyleCnt="8"/>
      <dgm:spPr/>
    </dgm:pt>
    <dgm:pt modelId="{D952C932-C3ED-471B-B2D1-173518709A37}" type="pres">
      <dgm:prSet presAssocID="{BA235C9D-0C29-4455-AE57-341EC602F116}" presName="vertSpace2b" presStyleCnt="0"/>
      <dgm:spPr/>
    </dgm:pt>
    <dgm:pt modelId="{C04A90F1-C761-4C0A-A14B-8DE9CD7E1EE4}" type="pres">
      <dgm:prSet presAssocID="{47C1DBB8-675F-4A86-BD1F-D6D929470F1A}" presName="horz2" presStyleCnt="0"/>
      <dgm:spPr/>
    </dgm:pt>
    <dgm:pt modelId="{1AE4EBED-AD20-440F-BD91-1467D7621583}" type="pres">
      <dgm:prSet presAssocID="{47C1DBB8-675F-4A86-BD1F-D6D929470F1A}" presName="horzSpace2" presStyleCnt="0"/>
      <dgm:spPr/>
    </dgm:pt>
    <dgm:pt modelId="{27DE1B64-FF88-4574-8607-2933D04E8402}" type="pres">
      <dgm:prSet presAssocID="{47C1DBB8-675F-4A86-BD1F-D6D929470F1A}" presName="tx2" presStyleLbl="revTx" presStyleIdx="2" presStyleCnt="9"/>
      <dgm:spPr/>
    </dgm:pt>
    <dgm:pt modelId="{DCDDF9B1-CDA9-4E28-8BB0-265B44A2CDE0}" type="pres">
      <dgm:prSet presAssocID="{47C1DBB8-675F-4A86-BD1F-D6D929470F1A}" presName="vert2" presStyleCnt="0"/>
      <dgm:spPr/>
    </dgm:pt>
    <dgm:pt modelId="{F318CA46-804C-4E49-8592-30D534822C38}" type="pres">
      <dgm:prSet presAssocID="{47C1DBB8-675F-4A86-BD1F-D6D929470F1A}" presName="thinLine2b" presStyleLbl="callout" presStyleIdx="1" presStyleCnt="8"/>
      <dgm:spPr/>
    </dgm:pt>
    <dgm:pt modelId="{DBE7C22B-1FC7-4FE4-8341-D4637085A63A}" type="pres">
      <dgm:prSet presAssocID="{47C1DBB8-675F-4A86-BD1F-D6D929470F1A}" presName="vertSpace2b" presStyleCnt="0"/>
      <dgm:spPr/>
    </dgm:pt>
    <dgm:pt modelId="{290ED1C0-ADE6-4F59-9574-5A9AB229121F}" type="pres">
      <dgm:prSet presAssocID="{6133B301-E37A-404E-9F1C-391ED18611EA}" presName="horz2" presStyleCnt="0"/>
      <dgm:spPr/>
    </dgm:pt>
    <dgm:pt modelId="{14328142-21F0-4BD5-AB9C-24C5A4B3271F}" type="pres">
      <dgm:prSet presAssocID="{6133B301-E37A-404E-9F1C-391ED18611EA}" presName="horzSpace2" presStyleCnt="0"/>
      <dgm:spPr/>
    </dgm:pt>
    <dgm:pt modelId="{8AE41068-3A05-4EE1-865A-00DD02E9E3AD}" type="pres">
      <dgm:prSet presAssocID="{6133B301-E37A-404E-9F1C-391ED18611EA}" presName="tx2" presStyleLbl="revTx" presStyleIdx="3" presStyleCnt="9"/>
      <dgm:spPr/>
    </dgm:pt>
    <dgm:pt modelId="{2C12C727-C885-471C-8563-ECA1CB5CAC2B}" type="pres">
      <dgm:prSet presAssocID="{6133B301-E37A-404E-9F1C-391ED18611EA}" presName="vert2" presStyleCnt="0"/>
      <dgm:spPr/>
    </dgm:pt>
    <dgm:pt modelId="{4CFF48A5-3491-4796-A9B1-31A9CE17FB91}" type="pres">
      <dgm:prSet presAssocID="{6133B301-E37A-404E-9F1C-391ED18611EA}" presName="thinLine2b" presStyleLbl="callout" presStyleIdx="2" presStyleCnt="8"/>
      <dgm:spPr/>
    </dgm:pt>
    <dgm:pt modelId="{2A3494CF-C317-434D-BDA8-3F94A26C3493}" type="pres">
      <dgm:prSet presAssocID="{6133B301-E37A-404E-9F1C-391ED18611EA}" presName="vertSpace2b" presStyleCnt="0"/>
      <dgm:spPr/>
    </dgm:pt>
    <dgm:pt modelId="{339815EB-4E01-4605-8EE2-6474312CFBCA}" type="pres">
      <dgm:prSet presAssocID="{3D1C1C01-8957-4B3A-B45A-5EAB15D81E2F}" presName="horz2" presStyleCnt="0"/>
      <dgm:spPr/>
    </dgm:pt>
    <dgm:pt modelId="{264A3937-AD43-43C8-92C0-D878FAA230E1}" type="pres">
      <dgm:prSet presAssocID="{3D1C1C01-8957-4B3A-B45A-5EAB15D81E2F}" presName="horzSpace2" presStyleCnt="0"/>
      <dgm:spPr/>
    </dgm:pt>
    <dgm:pt modelId="{37EBCBD1-667B-49ED-8FDC-30EF11246A9A}" type="pres">
      <dgm:prSet presAssocID="{3D1C1C01-8957-4B3A-B45A-5EAB15D81E2F}" presName="tx2" presStyleLbl="revTx" presStyleIdx="4" presStyleCnt="9"/>
      <dgm:spPr/>
    </dgm:pt>
    <dgm:pt modelId="{C1009BC5-997B-497A-9EED-B7CDD1611352}" type="pres">
      <dgm:prSet presAssocID="{3D1C1C01-8957-4B3A-B45A-5EAB15D81E2F}" presName="vert2" presStyleCnt="0"/>
      <dgm:spPr/>
    </dgm:pt>
    <dgm:pt modelId="{32CB5D8A-BDD7-440D-814F-8B502FA1C024}" type="pres">
      <dgm:prSet presAssocID="{3D1C1C01-8957-4B3A-B45A-5EAB15D81E2F}" presName="thinLine2b" presStyleLbl="callout" presStyleIdx="3" presStyleCnt="8"/>
      <dgm:spPr/>
    </dgm:pt>
    <dgm:pt modelId="{EE0CEAF4-85FD-4A9F-8A67-B22C51E309A1}" type="pres">
      <dgm:prSet presAssocID="{3D1C1C01-8957-4B3A-B45A-5EAB15D81E2F}" presName="vertSpace2b" presStyleCnt="0"/>
      <dgm:spPr/>
    </dgm:pt>
    <dgm:pt modelId="{7A0EB151-D7D6-47E9-9F24-E163C9C23682}" type="pres">
      <dgm:prSet presAssocID="{9FDDBAA8-9BDA-4586-8D7D-95033D877FBF}" presName="horz2" presStyleCnt="0"/>
      <dgm:spPr/>
    </dgm:pt>
    <dgm:pt modelId="{9982BC82-B5E9-43D7-B4CE-FD6894EF5C46}" type="pres">
      <dgm:prSet presAssocID="{9FDDBAA8-9BDA-4586-8D7D-95033D877FBF}" presName="horzSpace2" presStyleCnt="0"/>
      <dgm:spPr/>
    </dgm:pt>
    <dgm:pt modelId="{09D6E9A9-BA19-4621-9384-F1399996CD16}" type="pres">
      <dgm:prSet presAssocID="{9FDDBAA8-9BDA-4586-8D7D-95033D877FBF}" presName="tx2" presStyleLbl="revTx" presStyleIdx="5" presStyleCnt="9"/>
      <dgm:spPr/>
    </dgm:pt>
    <dgm:pt modelId="{D58B01BC-835A-4F0F-BAA9-68E5ADD19EFB}" type="pres">
      <dgm:prSet presAssocID="{9FDDBAA8-9BDA-4586-8D7D-95033D877FBF}" presName="vert2" presStyleCnt="0"/>
      <dgm:spPr/>
    </dgm:pt>
    <dgm:pt modelId="{E64DE277-4ECA-4908-8FDC-D8AEE55E7730}" type="pres">
      <dgm:prSet presAssocID="{9FDDBAA8-9BDA-4586-8D7D-95033D877FBF}" presName="thinLine2b" presStyleLbl="callout" presStyleIdx="4" presStyleCnt="8"/>
      <dgm:spPr/>
    </dgm:pt>
    <dgm:pt modelId="{F312DD0A-B2CD-41DD-A1C8-C4AF22CD3ADB}" type="pres">
      <dgm:prSet presAssocID="{9FDDBAA8-9BDA-4586-8D7D-95033D877FBF}" presName="vertSpace2b" presStyleCnt="0"/>
      <dgm:spPr/>
    </dgm:pt>
    <dgm:pt modelId="{9E8AB4A8-E3BA-471A-8DA0-F0DA64DABFC6}" type="pres">
      <dgm:prSet presAssocID="{D70316B2-59B3-4CD7-AE70-F14C3F86E0FA}" presName="horz2" presStyleCnt="0"/>
      <dgm:spPr/>
    </dgm:pt>
    <dgm:pt modelId="{18299FE3-9C4B-4DA0-9EB8-641BDB384BDC}" type="pres">
      <dgm:prSet presAssocID="{D70316B2-59B3-4CD7-AE70-F14C3F86E0FA}" presName="horzSpace2" presStyleCnt="0"/>
      <dgm:spPr/>
    </dgm:pt>
    <dgm:pt modelId="{0C30EE86-E483-4E18-805A-A70C9A1304EF}" type="pres">
      <dgm:prSet presAssocID="{D70316B2-59B3-4CD7-AE70-F14C3F86E0FA}" presName="tx2" presStyleLbl="revTx" presStyleIdx="6" presStyleCnt="9"/>
      <dgm:spPr/>
    </dgm:pt>
    <dgm:pt modelId="{4FEE369E-66FF-43AE-A332-06F93F8127FE}" type="pres">
      <dgm:prSet presAssocID="{D70316B2-59B3-4CD7-AE70-F14C3F86E0FA}" presName="vert2" presStyleCnt="0"/>
      <dgm:spPr/>
    </dgm:pt>
    <dgm:pt modelId="{D57559AF-E5A6-48E9-AE27-7AC8B5579056}" type="pres">
      <dgm:prSet presAssocID="{D70316B2-59B3-4CD7-AE70-F14C3F86E0FA}" presName="thinLine2b" presStyleLbl="callout" presStyleIdx="5" presStyleCnt="8"/>
      <dgm:spPr/>
    </dgm:pt>
    <dgm:pt modelId="{0D11EC97-B2B9-41AE-B3C0-3F00FB17354C}" type="pres">
      <dgm:prSet presAssocID="{D70316B2-59B3-4CD7-AE70-F14C3F86E0FA}" presName="vertSpace2b" presStyleCnt="0"/>
      <dgm:spPr/>
    </dgm:pt>
    <dgm:pt modelId="{14A67B20-37B8-40E7-B280-78B48FEEB00F}" type="pres">
      <dgm:prSet presAssocID="{BFB60295-F4E8-44D0-B7A5-F68488119F0B}" presName="horz2" presStyleCnt="0"/>
      <dgm:spPr/>
    </dgm:pt>
    <dgm:pt modelId="{A3A7DF57-28AC-402D-A7B8-08F97E90A0E2}" type="pres">
      <dgm:prSet presAssocID="{BFB60295-F4E8-44D0-B7A5-F68488119F0B}" presName="horzSpace2" presStyleCnt="0"/>
      <dgm:spPr/>
    </dgm:pt>
    <dgm:pt modelId="{CFF534F4-1271-4891-ABD0-6A49B29A3493}" type="pres">
      <dgm:prSet presAssocID="{BFB60295-F4E8-44D0-B7A5-F68488119F0B}" presName="tx2" presStyleLbl="revTx" presStyleIdx="7" presStyleCnt="9"/>
      <dgm:spPr/>
    </dgm:pt>
    <dgm:pt modelId="{15320280-E1A3-4B06-9E3C-E08266239756}" type="pres">
      <dgm:prSet presAssocID="{BFB60295-F4E8-44D0-B7A5-F68488119F0B}" presName="vert2" presStyleCnt="0"/>
      <dgm:spPr/>
    </dgm:pt>
    <dgm:pt modelId="{CC35CD99-C6DF-44D5-8562-15F18AB31DCD}" type="pres">
      <dgm:prSet presAssocID="{BFB60295-F4E8-44D0-B7A5-F68488119F0B}" presName="thinLine2b" presStyleLbl="callout" presStyleIdx="6" presStyleCnt="8"/>
      <dgm:spPr/>
    </dgm:pt>
    <dgm:pt modelId="{91F23330-84F2-467D-A2A3-24B771BB27D1}" type="pres">
      <dgm:prSet presAssocID="{BFB60295-F4E8-44D0-B7A5-F68488119F0B}" presName="vertSpace2b" presStyleCnt="0"/>
      <dgm:spPr/>
    </dgm:pt>
    <dgm:pt modelId="{FF823A27-5C6F-448B-B747-B90FB786AADF}" type="pres">
      <dgm:prSet presAssocID="{20695896-D7E4-4983-BEF1-D0BF4D6A42CC}" presName="horz2" presStyleCnt="0"/>
      <dgm:spPr/>
    </dgm:pt>
    <dgm:pt modelId="{E24D842F-C507-44F0-89C3-10457A6B8120}" type="pres">
      <dgm:prSet presAssocID="{20695896-D7E4-4983-BEF1-D0BF4D6A42CC}" presName="horzSpace2" presStyleCnt="0"/>
      <dgm:spPr/>
    </dgm:pt>
    <dgm:pt modelId="{97636990-0B46-4CAB-9B37-20E2D125A1F1}" type="pres">
      <dgm:prSet presAssocID="{20695896-D7E4-4983-BEF1-D0BF4D6A42CC}" presName="tx2" presStyleLbl="revTx" presStyleIdx="8" presStyleCnt="9"/>
      <dgm:spPr/>
    </dgm:pt>
    <dgm:pt modelId="{6CE3E02A-EB84-404D-B347-74010D6F793C}" type="pres">
      <dgm:prSet presAssocID="{20695896-D7E4-4983-BEF1-D0BF4D6A42CC}" presName="vert2" presStyleCnt="0"/>
      <dgm:spPr/>
    </dgm:pt>
    <dgm:pt modelId="{335C831D-3F3C-475A-A83F-869F0B5E2D54}" type="pres">
      <dgm:prSet presAssocID="{20695896-D7E4-4983-BEF1-D0BF4D6A42CC}" presName="thinLine2b" presStyleLbl="callout" presStyleIdx="7" presStyleCnt="8"/>
      <dgm:spPr/>
    </dgm:pt>
    <dgm:pt modelId="{BF26839F-8B73-40B7-BBEE-6348D2718520}" type="pres">
      <dgm:prSet presAssocID="{20695896-D7E4-4983-BEF1-D0BF4D6A42CC}" presName="vertSpace2b" presStyleCnt="0"/>
      <dgm:spPr/>
    </dgm:pt>
  </dgm:ptLst>
  <dgm:cxnLst>
    <dgm:cxn modelId="{9332B00D-2CAA-4047-A019-BE07B2D9E78D}" srcId="{F337717E-88F2-437A-A9C8-1ABB0C628D1A}" destId="{6133B301-E37A-404E-9F1C-391ED18611EA}" srcOrd="2" destOrd="0" parTransId="{252F655D-8DE1-45B6-B2A0-6AE83A7B6E40}" sibTransId="{C7843159-A4AD-4340-8B4E-C871428946E2}"/>
    <dgm:cxn modelId="{24285723-66CC-469D-B5AC-D446DD0ECDC6}" type="presOf" srcId="{BFB60295-F4E8-44D0-B7A5-F68488119F0B}" destId="{CFF534F4-1271-4891-ABD0-6A49B29A3493}" srcOrd="0" destOrd="0" presId="urn:microsoft.com/office/officeart/2008/layout/LinedList"/>
    <dgm:cxn modelId="{62791429-13D5-47F5-A13E-2CBACA29BC25}" srcId="{F337717E-88F2-437A-A9C8-1ABB0C628D1A}" destId="{20695896-D7E4-4983-BEF1-D0BF4D6A42CC}" srcOrd="7" destOrd="0" parTransId="{0172CE16-D618-4254-9B94-0C5A345AE3C3}" sibTransId="{450A6F7E-ABE8-4A72-8A58-BDFF790230F1}"/>
    <dgm:cxn modelId="{E5127F33-D2AC-4D7C-9960-82F9CAE7CA16}" srcId="{F337717E-88F2-437A-A9C8-1ABB0C628D1A}" destId="{3D1C1C01-8957-4B3A-B45A-5EAB15D81E2F}" srcOrd="3" destOrd="0" parTransId="{6F7EB2F6-F98E-4BC9-851A-EC8A87C00D93}" sibTransId="{7C3B2E23-956B-4DDB-B198-5549C8C17F2D}"/>
    <dgm:cxn modelId="{EBDF5D3F-CEA5-4906-97A1-4AD82D5C044E}" srcId="{F337717E-88F2-437A-A9C8-1ABB0C628D1A}" destId="{BA235C9D-0C29-4455-AE57-341EC602F116}" srcOrd="0" destOrd="0" parTransId="{38D5FB58-E7EE-41C6-A04F-CE67765CE09C}" sibTransId="{7163202E-2FB2-409A-AE9B-49FED24C00BF}"/>
    <dgm:cxn modelId="{217F1F5F-7975-469C-966E-BA7E628B189F}" srcId="{F337717E-88F2-437A-A9C8-1ABB0C628D1A}" destId="{BFB60295-F4E8-44D0-B7A5-F68488119F0B}" srcOrd="6" destOrd="0" parTransId="{A18B91AC-B4CE-4BD9-849E-8D2A22FFAC20}" sibTransId="{A0D8C5E9-78D5-4332-B60B-120E98F9DD8B}"/>
    <dgm:cxn modelId="{25C05F4D-32CB-4383-985B-DCEAB8983830}" srcId="{23E03A74-2DCF-43D3-8CF8-6D1BCFDB6C2B}" destId="{F337717E-88F2-437A-A9C8-1ABB0C628D1A}" srcOrd="0" destOrd="0" parTransId="{2A6B7A8D-08BD-490F-9A64-D1739FE99E2E}" sibTransId="{4EF6C6EF-F420-4BCF-945B-FC0379340679}"/>
    <dgm:cxn modelId="{58E10C7C-B4F6-49AE-8D4D-F41590D06290}" type="presOf" srcId="{3D1C1C01-8957-4B3A-B45A-5EAB15D81E2F}" destId="{37EBCBD1-667B-49ED-8FDC-30EF11246A9A}" srcOrd="0" destOrd="0" presId="urn:microsoft.com/office/officeart/2008/layout/LinedList"/>
    <dgm:cxn modelId="{ECF8578D-99FF-4676-954C-93DAB64F376A}" type="presOf" srcId="{BA235C9D-0C29-4455-AE57-341EC602F116}" destId="{401C021F-FCC5-477B-BBA5-7AEA80778DC4}" srcOrd="0" destOrd="0" presId="urn:microsoft.com/office/officeart/2008/layout/LinedList"/>
    <dgm:cxn modelId="{75824796-EAFB-4A61-8941-BE5B5F16283C}" srcId="{F337717E-88F2-437A-A9C8-1ABB0C628D1A}" destId="{47C1DBB8-675F-4A86-BD1F-D6D929470F1A}" srcOrd="1" destOrd="0" parTransId="{17E147F0-008F-4A07-9FDA-77DDC36A75D6}" sibTransId="{02E183F5-3DBC-460C-86BF-5E33C14183F9}"/>
    <dgm:cxn modelId="{99DEC9BB-ADCE-4FDD-82B5-CA14E8ED3A1E}" srcId="{F337717E-88F2-437A-A9C8-1ABB0C628D1A}" destId="{D70316B2-59B3-4CD7-AE70-F14C3F86E0FA}" srcOrd="5" destOrd="0" parTransId="{1B92DB1C-A109-43BC-904A-E45CF56A9FD8}" sibTransId="{6D85E469-BEF7-4ECE-992F-453BB7B546D8}"/>
    <dgm:cxn modelId="{85A568C0-F0B5-434E-9A37-C511C9DC7FD0}" type="presOf" srcId="{D70316B2-59B3-4CD7-AE70-F14C3F86E0FA}" destId="{0C30EE86-E483-4E18-805A-A70C9A1304EF}" srcOrd="0" destOrd="0" presId="urn:microsoft.com/office/officeart/2008/layout/LinedList"/>
    <dgm:cxn modelId="{57B92AC1-D086-4E2A-B263-F97193FDDCC7}" srcId="{F337717E-88F2-437A-A9C8-1ABB0C628D1A}" destId="{9FDDBAA8-9BDA-4586-8D7D-95033D877FBF}" srcOrd="4" destOrd="0" parTransId="{F2EB8989-3757-4935-AC15-93A43962EC5C}" sibTransId="{3C3C00CF-790F-4327-843A-3B8ED6825369}"/>
    <dgm:cxn modelId="{A8A501E2-C9F0-452B-92E0-25B68EDC9942}" type="presOf" srcId="{23E03A74-2DCF-43D3-8CF8-6D1BCFDB6C2B}" destId="{5A44DBD7-4F4D-47C2-864A-6CD294ED13B3}" srcOrd="0" destOrd="0" presId="urn:microsoft.com/office/officeart/2008/layout/LinedList"/>
    <dgm:cxn modelId="{268835E9-F8A5-42CC-9FC9-3BC479535E19}" type="presOf" srcId="{F337717E-88F2-437A-A9C8-1ABB0C628D1A}" destId="{A58D71E3-BB3C-4B73-9DDE-D360CBCDDD27}" srcOrd="0" destOrd="0" presId="urn:microsoft.com/office/officeart/2008/layout/LinedList"/>
    <dgm:cxn modelId="{554977F0-CEFE-4F8C-9284-48A6EF27C650}" type="presOf" srcId="{9FDDBAA8-9BDA-4586-8D7D-95033D877FBF}" destId="{09D6E9A9-BA19-4621-9384-F1399996CD16}" srcOrd="0" destOrd="0" presId="urn:microsoft.com/office/officeart/2008/layout/LinedList"/>
    <dgm:cxn modelId="{35AD0DF8-45BE-4986-BB53-C3BE86E96BCB}" type="presOf" srcId="{47C1DBB8-675F-4A86-BD1F-D6D929470F1A}" destId="{27DE1B64-FF88-4574-8607-2933D04E8402}" srcOrd="0" destOrd="0" presId="urn:microsoft.com/office/officeart/2008/layout/LinedList"/>
    <dgm:cxn modelId="{90322CFB-C582-483A-BECD-FDD4A31C8FFD}" type="presOf" srcId="{6133B301-E37A-404E-9F1C-391ED18611EA}" destId="{8AE41068-3A05-4EE1-865A-00DD02E9E3AD}" srcOrd="0" destOrd="0" presId="urn:microsoft.com/office/officeart/2008/layout/LinedList"/>
    <dgm:cxn modelId="{009D71FD-4621-4C6B-BB50-192159238C73}" type="presOf" srcId="{20695896-D7E4-4983-BEF1-D0BF4D6A42CC}" destId="{97636990-0B46-4CAB-9B37-20E2D125A1F1}" srcOrd="0" destOrd="0" presId="urn:microsoft.com/office/officeart/2008/layout/LinedList"/>
    <dgm:cxn modelId="{96D6CE3E-66F8-4970-8F1D-E668AABFD755}" type="presParOf" srcId="{5A44DBD7-4F4D-47C2-864A-6CD294ED13B3}" destId="{DABBACBA-59C7-496C-898F-A4703DB3DFF9}" srcOrd="0" destOrd="0" presId="urn:microsoft.com/office/officeart/2008/layout/LinedList"/>
    <dgm:cxn modelId="{5FF50109-5B56-40B1-AA22-9F808B72B681}" type="presParOf" srcId="{5A44DBD7-4F4D-47C2-864A-6CD294ED13B3}" destId="{9AAD3DCF-1046-46D8-8466-8C88A0F67495}" srcOrd="1" destOrd="0" presId="urn:microsoft.com/office/officeart/2008/layout/LinedList"/>
    <dgm:cxn modelId="{D87B893F-680C-440B-B019-861ECB821BB3}" type="presParOf" srcId="{9AAD3DCF-1046-46D8-8466-8C88A0F67495}" destId="{A58D71E3-BB3C-4B73-9DDE-D360CBCDDD27}" srcOrd="0" destOrd="0" presId="urn:microsoft.com/office/officeart/2008/layout/LinedList"/>
    <dgm:cxn modelId="{88C44879-043D-4FAA-AA32-40E969B7F4DB}" type="presParOf" srcId="{9AAD3DCF-1046-46D8-8466-8C88A0F67495}" destId="{412243DE-992B-4D3A-BBC5-E5B6681DE3D4}" srcOrd="1" destOrd="0" presId="urn:microsoft.com/office/officeart/2008/layout/LinedList"/>
    <dgm:cxn modelId="{1BCFD758-CADA-47F1-9307-02F7D809DFF0}" type="presParOf" srcId="{412243DE-992B-4D3A-BBC5-E5B6681DE3D4}" destId="{1BE681E4-9926-45FD-8E21-6612127AB0DB}" srcOrd="0" destOrd="0" presId="urn:microsoft.com/office/officeart/2008/layout/LinedList"/>
    <dgm:cxn modelId="{C7D42E83-2A81-4F7C-86AE-0321DBC2E3EC}" type="presParOf" srcId="{412243DE-992B-4D3A-BBC5-E5B6681DE3D4}" destId="{26717EF8-0C2F-4B2F-8F8E-F28662296549}" srcOrd="1" destOrd="0" presId="urn:microsoft.com/office/officeart/2008/layout/LinedList"/>
    <dgm:cxn modelId="{8FCCB884-7D17-4A7C-BF8D-543D94E0BB6C}" type="presParOf" srcId="{26717EF8-0C2F-4B2F-8F8E-F28662296549}" destId="{0B3A7116-4DC1-482D-8320-96F242E066DD}" srcOrd="0" destOrd="0" presId="urn:microsoft.com/office/officeart/2008/layout/LinedList"/>
    <dgm:cxn modelId="{10BCBFFF-3D31-4F76-BD45-C41F818169AF}" type="presParOf" srcId="{26717EF8-0C2F-4B2F-8F8E-F28662296549}" destId="{401C021F-FCC5-477B-BBA5-7AEA80778DC4}" srcOrd="1" destOrd="0" presId="urn:microsoft.com/office/officeart/2008/layout/LinedList"/>
    <dgm:cxn modelId="{E92E78B2-647A-4828-9052-F233D48CCAC8}" type="presParOf" srcId="{26717EF8-0C2F-4B2F-8F8E-F28662296549}" destId="{B2949D60-9544-47FD-B40C-0FE22FC404E8}" srcOrd="2" destOrd="0" presId="urn:microsoft.com/office/officeart/2008/layout/LinedList"/>
    <dgm:cxn modelId="{CBA10FB3-2995-4A13-9EE2-DFDF1B8B652B}" type="presParOf" srcId="{412243DE-992B-4D3A-BBC5-E5B6681DE3D4}" destId="{082AB58E-A5BD-4B07-837C-D926A6005D2E}" srcOrd="2" destOrd="0" presId="urn:microsoft.com/office/officeart/2008/layout/LinedList"/>
    <dgm:cxn modelId="{203FE04F-1C47-44F1-93C7-BBB577F744E1}" type="presParOf" srcId="{412243DE-992B-4D3A-BBC5-E5B6681DE3D4}" destId="{D952C932-C3ED-471B-B2D1-173518709A37}" srcOrd="3" destOrd="0" presId="urn:microsoft.com/office/officeart/2008/layout/LinedList"/>
    <dgm:cxn modelId="{EF5781AD-5DA0-49EC-BA5D-7F81FA9FCF9C}" type="presParOf" srcId="{412243DE-992B-4D3A-BBC5-E5B6681DE3D4}" destId="{C04A90F1-C761-4C0A-A14B-8DE9CD7E1EE4}" srcOrd="4" destOrd="0" presId="urn:microsoft.com/office/officeart/2008/layout/LinedList"/>
    <dgm:cxn modelId="{41D61B1D-76A2-4DF8-B5E5-DE3D9777195C}" type="presParOf" srcId="{C04A90F1-C761-4C0A-A14B-8DE9CD7E1EE4}" destId="{1AE4EBED-AD20-440F-BD91-1467D7621583}" srcOrd="0" destOrd="0" presId="urn:microsoft.com/office/officeart/2008/layout/LinedList"/>
    <dgm:cxn modelId="{8FDF79B6-E346-4E11-8DC6-417E487212E4}" type="presParOf" srcId="{C04A90F1-C761-4C0A-A14B-8DE9CD7E1EE4}" destId="{27DE1B64-FF88-4574-8607-2933D04E8402}" srcOrd="1" destOrd="0" presId="urn:microsoft.com/office/officeart/2008/layout/LinedList"/>
    <dgm:cxn modelId="{B094A892-8D65-4CB6-91BB-6F2EF3894C17}" type="presParOf" srcId="{C04A90F1-C761-4C0A-A14B-8DE9CD7E1EE4}" destId="{DCDDF9B1-CDA9-4E28-8BB0-265B44A2CDE0}" srcOrd="2" destOrd="0" presId="urn:microsoft.com/office/officeart/2008/layout/LinedList"/>
    <dgm:cxn modelId="{03CBEAFB-7310-4303-A852-6112B8D4E40A}" type="presParOf" srcId="{412243DE-992B-4D3A-BBC5-E5B6681DE3D4}" destId="{F318CA46-804C-4E49-8592-30D534822C38}" srcOrd="5" destOrd="0" presId="urn:microsoft.com/office/officeart/2008/layout/LinedList"/>
    <dgm:cxn modelId="{00773C39-4E0B-4435-B615-F43CFC58346F}" type="presParOf" srcId="{412243DE-992B-4D3A-BBC5-E5B6681DE3D4}" destId="{DBE7C22B-1FC7-4FE4-8341-D4637085A63A}" srcOrd="6" destOrd="0" presId="urn:microsoft.com/office/officeart/2008/layout/LinedList"/>
    <dgm:cxn modelId="{10593B4E-44F6-4C3B-9F3F-E2E6A5CE88BF}" type="presParOf" srcId="{412243DE-992B-4D3A-BBC5-E5B6681DE3D4}" destId="{290ED1C0-ADE6-4F59-9574-5A9AB229121F}" srcOrd="7" destOrd="0" presId="urn:microsoft.com/office/officeart/2008/layout/LinedList"/>
    <dgm:cxn modelId="{03967506-A7FA-4028-8A94-D405CE1F5237}" type="presParOf" srcId="{290ED1C0-ADE6-4F59-9574-5A9AB229121F}" destId="{14328142-21F0-4BD5-AB9C-24C5A4B3271F}" srcOrd="0" destOrd="0" presId="urn:microsoft.com/office/officeart/2008/layout/LinedList"/>
    <dgm:cxn modelId="{5099E76E-9735-4FE1-AEE2-B6FBF787F0E5}" type="presParOf" srcId="{290ED1C0-ADE6-4F59-9574-5A9AB229121F}" destId="{8AE41068-3A05-4EE1-865A-00DD02E9E3AD}" srcOrd="1" destOrd="0" presId="urn:microsoft.com/office/officeart/2008/layout/LinedList"/>
    <dgm:cxn modelId="{B6B1E78E-0A44-4A47-904D-551CBA760234}" type="presParOf" srcId="{290ED1C0-ADE6-4F59-9574-5A9AB229121F}" destId="{2C12C727-C885-471C-8563-ECA1CB5CAC2B}" srcOrd="2" destOrd="0" presId="urn:microsoft.com/office/officeart/2008/layout/LinedList"/>
    <dgm:cxn modelId="{31CA0B01-BA1B-4EA6-9223-9EDAE1E3A217}" type="presParOf" srcId="{412243DE-992B-4D3A-BBC5-E5B6681DE3D4}" destId="{4CFF48A5-3491-4796-A9B1-31A9CE17FB91}" srcOrd="8" destOrd="0" presId="urn:microsoft.com/office/officeart/2008/layout/LinedList"/>
    <dgm:cxn modelId="{B9AAFFCE-52AF-4613-A119-1DCFF8A29520}" type="presParOf" srcId="{412243DE-992B-4D3A-BBC5-E5B6681DE3D4}" destId="{2A3494CF-C317-434D-BDA8-3F94A26C3493}" srcOrd="9" destOrd="0" presId="urn:microsoft.com/office/officeart/2008/layout/LinedList"/>
    <dgm:cxn modelId="{5F8DD52A-5D43-4EB3-8D11-499F075ECA36}" type="presParOf" srcId="{412243DE-992B-4D3A-BBC5-E5B6681DE3D4}" destId="{339815EB-4E01-4605-8EE2-6474312CFBCA}" srcOrd="10" destOrd="0" presId="urn:microsoft.com/office/officeart/2008/layout/LinedList"/>
    <dgm:cxn modelId="{826A9816-4318-4D74-B693-722C726091ED}" type="presParOf" srcId="{339815EB-4E01-4605-8EE2-6474312CFBCA}" destId="{264A3937-AD43-43C8-92C0-D878FAA230E1}" srcOrd="0" destOrd="0" presId="urn:microsoft.com/office/officeart/2008/layout/LinedList"/>
    <dgm:cxn modelId="{EAACFE50-37C2-46DC-A6A0-395F304B970B}" type="presParOf" srcId="{339815EB-4E01-4605-8EE2-6474312CFBCA}" destId="{37EBCBD1-667B-49ED-8FDC-30EF11246A9A}" srcOrd="1" destOrd="0" presId="urn:microsoft.com/office/officeart/2008/layout/LinedList"/>
    <dgm:cxn modelId="{630768E2-50E8-4E5A-8536-4F6981E29D2F}" type="presParOf" srcId="{339815EB-4E01-4605-8EE2-6474312CFBCA}" destId="{C1009BC5-997B-497A-9EED-B7CDD1611352}" srcOrd="2" destOrd="0" presId="urn:microsoft.com/office/officeart/2008/layout/LinedList"/>
    <dgm:cxn modelId="{0B98B005-FA79-4678-8230-24CAAED18C39}" type="presParOf" srcId="{412243DE-992B-4D3A-BBC5-E5B6681DE3D4}" destId="{32CB5D8A-BDD7-440D-814F-8B502FA1C024}" srcOrd="11" destOrd="0" presId="urn:microsoft.com/office/officeart/2008/layout/LinedList"/>
    <dgm:cxn modelId="{F90130B7-7522-42A7-A339-8F1707A9A5A4}" type="presParOf" srcId="{412243DE-992B-4D3A-BBC5-E5B6681DE3D4}" destId="{EE0CEAF4-85FD-4A9F-8A67-B22C51E309A1}" srcOrd="12" destOrd="0" presId="urn:microsoft.com/office/officeart/2008/layout/LinedList"/>
    <dgm:cxn modelId="{62031F92-4FB5-4598-B2AD-C6CDB8FE56FC}" type="presParOf" srcId="{412243DE-992B-4D3A-BBC5-E5B6681DE3D4}" destId="{7A0EB151-D7D6-47E9-9F24-E163C9C23682}" srcOrd="13" destOrd="0" presId="urn:microsoft.com/office/officeart/2008/layout/LinedList"/>
    <dgm:cxn modelId="{91CC7B71-AC7D-4BA3-8A30-83EE14BE00BD}" type="presParOf" srcId="{7A0EB151-D7D6-47E9-9F24-E163C9C23682}" destId="{9982BC82-B5E9-43D7-B4CE-FD6894EF5C46}" srcOrd="0" destOrd="0" presId="urn:microsoft.com/office/officeart/2008/layout/LinedList"/>
    <dgm:cxn modelId="{781E413E-6B1D-4F91-A353-19A7B36264F1}" type="presParOf" srcId="{7A0EB151-D7D6-47E9-9F24-E163C9C23682}" destId="{09D6E9A9-BA19-4621-9384-F1399996CD16}" srcOrd="1" destOrd="0" presId="urn:microsoft.com/office/officeart/2008/layout/LinedList"/>
    <dgm:cxn modelId="{B70AF179-8588-42D7-AC47-CAFC328D5272}" type="presParOf" srcId="{7A0EB151-D7D6-47E9-9F24-E163C9C23682}" destId="{D58B01BC-835A-4F0F-BAA9-68E5ADD19EFB}" srcOrd="2" destOrd="0" presId="urn:microsoft.com/office/officeart/2008/layout/LinedList"/>
    <dgm:cxn modelId="{6F5DCEA4-79D4-4028-B7AE-5C15C8FDC047}" type="presParOf" srcId="{412243DE-992B-4D3A-BBC5-E5B6681DE3D4}" destId="{E64DE277-4ECA-4908-8FDC-D8AEE55E7730}" srcOrd="14" destOrd="0" presId="urn:microsoft.com/office/officeart/2008/layout/LinedList"/>
    <dgm:cxn modelId="{A761BA72-995A-4CBD-9E8A-9D5570A9037B}" type="presParOf" srcId="{412243DE-992B-4D3A-BBC5-E5B6681DE3D4}" destId="{F312DD0A-B2CD-41DD-A1C8-C4AF22CD3ADB}" srcOrd="15" destOrd="0" presId="urn:microsoft.com/office/officeart/2008/layout/LinedList"/>
    <dgm:cxn modelId="{F5B5123D-8AEF-45AB-9434-D8A53CE892EF}" type="presParOf" srcId="{412243DE-992B-4D3A-BBC5-E5B6681DE3D4}" destId="{9E8AB4A8-E3BA-471A-8DA0-F0DA64DABFC6}" srcOrd="16" destOrd="0" presId="urn:microsoft.com/office/officeart/2008/layout/LinedList"/>
    <dgm:cxn modelId="{6AF6C524-8C03-44AC-99FC-BABF6D604E78}" type="presParOf" srcId="{9E8AB4A8-E3BA-471A-8DA0-F0DA64DABFC6}" destId="{18299FE3-9C4B-4DA0-9EB8-641BDB384BDC}" srcOrd="0" destOrd="0" presId="urn:microsoft.com/office/officeart/2008/layout/LinedList"/>
    <dgm:cxn modelId="{646C5928-C06D-4B28-A091-AAA85695946E}" type="presParOf" srcId="{9E8AB4A8-E3BA-471A-8DA0-F0DA64DABFC6}" destId="{0C30EE86-E483-4E18-805A-A70C9A1304EF}" srcOrd="1" destOrd="0" presId="urn:microsoft.com/office/officeart/2008/layout/LinedList"/>
    <dgm:cxn modelId="{AF665812-F8A3-412B-9FD2-BBEDEE736696}" type="presParOf" srcId="{9E8AB4A8-E3BA-471A-8DA0-F0DA64DABFC6}" destId="{4FEE369E-66FF-43AE-A332-06F93F8127FE}" srcOrd="2" destOrd="0" presId="urn:microsoft.com/office/officeart/2008/layout/LinedList"/>
    <dgm:cxn modelId="{BD10E9F8-6AFC-487E-AF68-3C917FEDB14E}" type="presParOf" srcId="{412243DE-992B-4D3A-BBC5-E5B6681DE3D4}" destId="{D57559AF-E5A6-48E9-AE27-7AC8B5579056}" srcOrd="17" destOrd="0" presId="urn:microsoft.com/office/officeart/2008/layout/LinedList"/>
    <dgm:cxn modelId="{C1D58D8B-96B0-4C24-9D85-6848B60EE1CD}" type="presParOf" srcId="{412243DE-992B-4D3A-BBC5-E5B6681DE3D4}" destId="{0D11EC97-B2B9-41AE-B3C0-3F00FB17354C}" srcOrd="18" destOrd="0" presId="urn:microsoft.com/office/officeart/2008/layout/LinedList"/>
    <dgm:cxn modelId="{A1EA6180-2EA1-4C2A-BA93-4ED5BA53C3B0}" type="presParOf" srcId="{412243DE-992B-4D3A-BBC5-E5B6681DE3D4}" destId="{14A67B20-37B8-40E7-B280-78B48FEEB00F}" srcOrd="19" destOrd="0" presId="urn:microsoft.com/office/officeart/2008/layout/LinedList"/>
    <dgm:cxn modelId="{4FF2F750-6EB9-454B-91B8-54BFC4FFFDF8}" type="presParOf" srcId="{14A67B20-37B8-40E7-B280-78B48FEEB00F}" destId="{A3A7DF57-28AC-402D-A7B8-08F97E90A0E2}" srcOrd="0" destOrd="0" presId="urn:microsoft.com/office/officeart/2008/layout/LinedList"/>
    <dgm:cxn modelId="{6A5F57DB-A3EA-43FD-B07A-55D31D0C498A}" type="presParOf" srcId="{14A67B20-37B8-40E7-B280-78B48FEEB00F}" destId="{CFF534F4-1271-4891-ABD0-6A49B29A3493}" srcOrd="1" destOrd="0" presId="urn:microsoft.com/office/officeart/2008/layout/LinedList"/>
    <dgm:cxn modelId="{CC125F45-076F-4D14-83B4-BADABFDED858}" type="presParOf" srcId="{14A67B20-37B8-40E7-B280-78B48FEEB00F}" destId="{15320280-E1A3-4B06-9E3C-E08266239756}" srcOrd="2" destOrd="0" presId="urn:microsoft.com/office/officeart/2008/layout/LinedList"/>
    <dgm:cxn modelId="{125B5E8B-083F-496A-92AF-0EE944B1BA58}" type="presParOf" srcId="{412243DE-992B-4D3A-BBC5-E5B6681DE3D4}" destId="{CC35CD99-C6DF-44D5-8562-15F18AB31DCD}" srcOrd="20" destOrd="0" presId="urn:microsoft.com/office/officeart/2008/layout/LinedList"/>
    <dgm:cxn modelId="{566D3A82-B37A-430C-8038-C27B4F163A90}" type="presParOf" srcId="{412243DE-992B-4D3A-BBC5-E5B6681DE3D4}" destId="{91F23330-84F2-467D-A2A3-24B771BB27D1}" srcOrd="21" destOrd="0" presId="urn:microsoft.com/office/officeart/2008/layout/LinedList"/>
    <dgm:cxn modelId="{CCA7D446-84D6-458A-9C33-4C1DFF5F33BF}" type="presParOf" srcId="{412243DE-992B-4D3A-BBC5-E5B6681DE3D4}" destId="{FF823A27-5C6F-448B-B747-B90FB786AADF}" srcOrd="22" destOrd="0" presId="urn:microsoft.com/office/officeart/2008/layout/LinedList"/>
    <dgm:cxn modelId="{52AD6CBE-4720-4366-8EC8-B21EFD6DCA93}" type="presParOf" srcId="{FF823A27-5C6F-448B-B747-B90FB786AADF}" destId="{E24D842F-C507-44F0-89C3-10457A6B8120}" srcOrd="0" destOrd="0" presId="urn:microsoft.com/office/officeart/2008/layout/LinedList"/>
    <dgm:cxn modelId="{5D387FD2-CDBC-4767-9594-EC37A38DA8AD}" type="presParOf" srcId="{FF823A27-5C6F-448B-B747-B90FB786AADF}" destId="{97636990-0B46-4CAB-9B37-20E2D125A1F1}" srcOrd="1" destOrd="0" presId="urn:microsoft.com/office/officeart/2008/layout/LinedList"/>
    <dgm:cxn modelId="{650A97F6-915D-447E-B146-C8B223CABF5A}" type="presParOf" srcId="{FF823A27-5C6F-448B-B747-B90FB786AADF}" destId="{6CE3E02A-EB84-404D-B347-74010D6F793C}" srcOrd="2" destOrd="0" presId="urn:microsoft.com/office/officeart/2008/layout/LinedList"/>
    <dgm:cxn modelId="{9756D5B4-11C2-4580-91CB-45DF4FDCE55A}" type="presParOf" srcId="{412243DE-992B-4D3A-BBC5-E5B6681DE3D4}" destId="{335C831D-3F3C-475A-A83F-869F0B5E2D54}" srcOrd="23" destOrd="0" presId="urn:microsoft.com/office/officeart/2008/layout/LinedList"/>
    <dgm:cxn modelId="{186C37C0-E70A-449E-972D-3A3A31FF6D89}" type="presParOf" srcId="{412243DE-992B-4D3A-BBC5-E5B6681DE3D4}" destId="{BF26839F-8B73-40B7-BBEE-6348D2718520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7D9E8-FF1F-438A-98F2-F177096B807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4FFDD-3346-449B-A280-4EE645E9A8F6}">
      <dgm:prSet phldrT="[Text]" custT="1"/>
      <dgm:spPr/>
      <dgm:t>
        <a:bodyPr/>
        <a:lstStyle/>
        <a:p>
          <a:r>
            <a:rPr lang="en-US" sz="2400" dirty="0"/>
            <a:t>Sample size</a:t>
          </a:r>
        </a:p>
      </dgm:t>
    </dgm:pt>
    <dgm:pt modelId="{F527AA3B-8CEC-4352-B878-F60AEED5DC0A}" type="parTrans" cxnId="{A0467C79-C724-4FA0-8C07-8C74DFD987B6}">
      <dgm:prSet/>
      <dgm:spPr/>
      <dgm:t>
        <a:bodyPr/>
        <a:lstStyle/>
        <a:p>
          <a:endParaRPr lang="en-US" sz="2800"/>
        </a:p>
      </dgm:t>
    </dgm:pt>
    <dgm:pt modelId="{E2EF4557-26F2-46A5-B092-ED22A9FFB75E}" type="sibTrans" cxnId="{A0467C79-C724-4FA0-8C07-8C74DFD987B6}">
      <dgm:prSet/>
      <dgm:spPr/>
      <dgm:t>
        <a:bodyPr/>
        <a:lstStyle/>
        <a:p>
          <a:endParaRPr lang="en-US" sz="2800"/>
        </a:p>
      </dgm:t>
    </dgm:pt>
    <dgm:pt modelId="{D085408B-4EBF-457F-81C5-31FCCA76AFEA}">
      <dgm:prSet phldrT="[Text]" custT="1"/>
      <dgm:spPr/>
      <dgm:t>
        <a:bodyPr/>
        <a:lstStyle/>
        <a:p>
          <a:r>
            <a:rPr lang="en-US" sz="2400" dirty="0"/>
            <a:t>Who is interviewed?</a:t>
          </a:r>
        </a:p>
      </dgm:t>
    </dgm:pt>
    <dgm:pt modelId="{5F901852-B6BA-4DBB-9DC9-966014241F8B}" type="parTrans" cxnId="{33225E16-AB5A-43B5-BF5B-F3C545D8B849}">
      <dgm:prSet/>
      <dgm:spPr/>
      <dgm:t>
        <a:bodyPr/>
        <a:lstStyle/>
        <a:p>
          <a:endParaRPr lang="en-US" sz="2800"/>
        </a:p>
      </dgm:t>
    </dgm:pt>
    <dgm:pt modelId="{F710E180-5C1C-4D3D-ACE9-54DFFA153CD2}" type="sibTrans" cxnId="{33225E16-AB5A-43B5-BF5B-F3C545D8B849}">
      <dgm:prSet/>
      <dgm:spPr/>
      <dgm:t>
        <a:bodyPr/>
        <a:lstStyle/>
        <a:p>
          <a:endParaRPr lang="en-US" sz="2800"/>
        </a:p>
      </dgm:t>
    </dgm:pt>
    <dgm:pt modelId="{144956FC-4A05-4CC1-AB61-B963EEC27579}">
      <dgm:prSet phldrT="[Text]" custT="1"/>
      <dgm:spPr/>
      <dgm:t>
        <a:bodyPr/>
        <a:lstStyle/>
        <a:p>
          <a:r>
            <a:rPr lang="en-US" sz="2400" dirty="0"/>
            <a:t>Timeliness</a:t>
          </a:r>
        </a:p>
      </dgm:t>
    </dgm:pt>
    <dgm:pt modelId="{870250D1-7E77-40E7-B50B-096F2EC77EC1}" type="parTrans" cxnId="{06C211E5-DC2A-4332-A730-0D2A427492D1}">
      <dgm:prSet/>
      <dgm:spPr/>
      <dgm:t>
        <a:bodyPr/>
        <a:lstStyle/>
        <a:p>
          <a:endParaRPr lang="en-US" sz="2800"/>
        </a:p>
      </dgm:t>
    </dgm:pt>
    <dgm:pt modelId="{E2E71829-3FD9-4428-9037-F15A72C6CFEF}" type="sibTrans" cxnId="{06C211E5-DC2A-4332-A730-0D2A427492D1}">
      <dgm:prSet/>
      <dgm:spPr/>
      <dgm:t>
        <a:bodyPr/>
        <a:lstStyle/>
        <a:p>
          <a:endParaRPr lang="en-US" sz="2800"/>
        </a:p>
      </dgm:t>
    </dgm:pt>
    <dgm:pt modelId="{F76AFE80-BB79-42D8-B503-510DFF4455E4}">
      <dgm:prSet phldrT="[Text]" custT="1"/>
      <dgm:spPr/>
      <dgm:t>
        <a:bodyPr/>
        <a:lstStyle/>
        <a:p>
          <a:r>
            <a:rPr lang="en-US" sz="2400" dirty="0"/>
            <a:t>International comparability</a:t>
          </a:r>
        </a:p>
      </dgm:t>
    </dgm:pt>
    <dgm:pt modelId="{A2C9A65E-F917-45CD-A479-01EE7ED3E16B}" type="parTrans" cxnId="{D3E525F8-1238-4E66-98BB-FFA9A75AFD1D}">
      <dgm:prSet/>
      <dgm:spPr/>
      <dgm:t>
        <a:bodyPr/>
        <a:lstStyle/>
        <a:p>
          <a:endParaRPr lang="en-US" sz="2800"/>
        </a:p>
      </dgm:t>
    </dgm:pt>
    <dgm:pt modelId="{3EDBF1CC-B37D-4CD4-9C1A-DA1F06FBBEEF}" type="sibTrans" cxnId="{D3E525F8-1238-4E66-98BB-FFA9A75AFD1D}">
      <dgm:prSet/>
      <dgm:spPr/>
      <dgm:t>
        <a:bodyPr/>
        <a:lstStyle/>
        <a:p>
          <a:endParaRPr lang="en-US" sz="2800"/>
        </a:p>
      </dgm:t>
    </dgm:pt>
    <dgm:pt modelId="{7FC28990-51F8-48F0-BF2F-5AC56FFBB388}">
      <dgm:prSet custT="1"/>
      <dgm:spPr/>
      <dgm:t>
        <a:bodyPr/>
        <a:lstStyle/>
        <a:p>
          <a:r>
            <a:rPr lang="en-US" sz="2400" dirty="0"/>
            <a:t>Nationally representative</a:t>
          </a:r>
        </a:p>
      </dgm:t>
    </dgm:pt>
    <dgm:pt modelId="{B02FD26A-FD52-4EE8-8940-924A1B1C39E2}" type="parTrans" cxnId="{3E402E05-2EB6-4A55-AC7F-89BED07F62BF}">
      <dgm:prSet/>
      <dgm:spPr/>
      <dgm:t>
        <a:bodyPr/>
        <a:lstStyle/>
        <a:p>
          <a:endParaRPr lang="en-US" sz="2800"/>
        </a:p>
      </dgm:t>
    </dgm:pt>
    <dgm:pt modelId="{7F023EEA-3A2F-4641-AB9C-E3E8C686043C}" type="sibTrans" cxnId="{3E402E05-2EB6-4A55-AC7F-89BED07F62BF}">
      <dgm:prSet/>
      <dgm:spPr/>
      <dgm:t>
        <a:bodyPr/>
        <a:lstStyle/>
        <a:p>
          <a:endParaRPr lang="en-US" sz="2800"/>
        </a:p>
      </dgm:t>
    </dgm:pt>
    <dgm:pt modelId="{3D7354C3-C2AD-4A05-A492-99E157DF2665}">
      <dgm:prSet custT="1"/>
      <dgm:spPr/>
      <dgm:t>
        <a:bodyPr/>
        <a:lstStyle/>
        <a:p>
          <a:r>
            <a:rPr lang="en-US" sz="2400" dirty="0"/>
            <a:t>Sample size large enough to disaggregate data</a:t>
          </a:r>
        </a:p>
      </dgm:t>
    </dgm:pt>
    <dgm:pt modelId="{39084C20-EA76-4F40-A129-1052368AD664}" type="parTrans" cxnId="{C079C298-8945-43C4-B239-3D212A616654}">
      <dgm:prSet/>
      <dgm:spPr/>
      <dgm:t>
        <a:bodyPr/>
        <a:lstStyle/>
        <a:p>
          <a:endParaRPr lang="en-US" sz="2800"/>
        </a:p>
      </dgm:t>
    </dgm:pt>
    <dgm:pt modelId="{2ABC6A84-EE14-4D7F-9720-AE860432DA71}" type="sibTrans" cxnId="{C079C298-8945-43C4-B239-3D212A616654}">
      <dgm:prSet/>
      <dgm:spPr/>
      <dgm:t>
        <a:bodyPr/>
        <a:lstStyle/>
        <a:p>
          <a:endParaRPr lang="en-US" sz="2800"/>
        </a:p>
      </dgm:t>
    </dgm:pt>
    <dgm:pt modelId="{382AE450-095E-4F0A-8325-5F3D84B95820}">
      <dgm:prSet custT="1"/>
      <dgm:spPr/>
      <dgm:t>
        <a:bodyPr/>
        <a:lstStyle/>
        <a:p>
          <a:r>
            <a:rPr lang="en-US" sz="2400" dirty="0"/>
            <a:t>Both men and women are interviewed </a:t>
          </a:r>
        </a:p>
      </dgm:t>
    </dgm:pt>
    <dgm:pt modelId="{CFAE64FB-526C-4307-90A0-3B88CA14692C}" type="parTrans" cxnId="{CD06E173-B958-495E-B7C6-F7B126169E92}">
      <dgm:prSet/>
      <dgm:spPr/>
      <dgm:t>
        <a:bodyPr/>
        <a:lstStyle/>
        <a:p>
          <a:endParaRPr lang="en-US" sz="2800"/>
        </a:p>
      </dgm:t>
    </dgm:pt>
    <dgm:pt modelId="{6F3535FE-5B23-496B-B09C-BD453EDE876E}" type="sibTrans" cxnId="{CD06E173-B958-495E-B7C6-F7B126169E92}">
      <dgm:prSet/>
      <dgm:spPr/>
      <dgm:t>
        <a:bodyPr/>
        <a:lstStyle/>
        <a:p>
          <a:endParaRPr lang="en-US" sz="2800"/>
        </a:p>
      </dgm:t>
    </dgm:pt>
    <dgm:pt modelId="{5FC7F8C0-C204-415B-8528-070250A5E9A0}">
      <dgm:prSet custT="1"/>
      <dgm:spPr/>
      <dgm:t>
        <a:bodyPr/>
        <a:lstStyle/>
        <a:p>
          <a:r>
            <a:rPr lang="en-US" sz="2400" dirty="0"/>
            <a:t>This means women are sharing their own experience instead of a man sharing their experience</a:t>
          </a:r>
        </a:p>
      </dgm:t>
    </dgm:pt>
    <dgm:pt modelId="{49D5FED8-E9FF-4E0D-B111-71B19045CE40}" type="parTrans" cxnId="{BB774E72-5F3D-4460-A3F0-13F36037306D}">
      <dgm:prSet/>
      <dgm:spPr/>
      <dgm:t>
        <a:bodyPr/>
        <a:lstStyle/>
        <a:p>
          <a:endParaRPr lang="en-US" sz="2800"/>
        </a:p>
      </dgm:t>
    </dgm:pt>
    <dgm:pt modelId="{0590878F-50D7-4643-B034-D514407190E5}" type="sibTrans" cxnId="{BB774E72-5F3D-4460-A3F0-13F36037306D}">
      <dgm:prSet/>
      <dgm:spPr/>
      <dgm:t>
        <a:bodyPr/>
        <a:lstStyle/>
        <a:p>
          <a:endParaRPr lang="en-US" sz="2800"/>
        </a:p>
      </dgm:t>
    </dgm:pt>
    <dgm:pt modelId="{42F304D6-1AE1-4C2C-9749-ABEE621BDDD7}">
      <dgm:prSet custT="1"/>
      <dgm:spPr/>
      <dgm:t>
        <a:bodyPr/>
        <a:lstStyle/>
        <a:p>
          <a:r>
            <a:rPr lang="en-US" sz="2400" dirty="0"/>
            <a:t>As compared to a census, which is collected once in 10 years, household surveys data is available once in 5-7 years</a:t>
          </a:r>
        </a:p>
      </dgm:t>
    </dgm:pt>
    <dgm:pt modelId="{E1A91B9E-0CCD-44EA-ACC1-003BA0A9E104}" type="parTrans" cxnId="{94C2E625-3D81-440E-888A-7547CC3CF32D}">
      <dgm:prSet/>
      <dgm:spPr/>
      <dgm:t>
        <a:bodyPr/>
        <a:lstStyle/>
        <a:p>
          <a:endParaRPr lang="en-US" sz="2800"/>
        </a:p>
      </dgm:t>
    </dgm:pt>
    <dgm:pt modelId="{697E5B81-7736-4D8C-B1BB-DCF82FB67966}" type="sibTrans" cxnId="{94C2E625-3D81-440E-888A-7547CC3CF32D}">
      <dgm:prSet/>
      <dgm:spPr/>
      <dgm:t>
        <a:bodyPr/>
        <a:lstStyle/>
        <a:p>
          <a:endParaRPr lang="en-US" sz="2800"/>
        </a:p>
      </dgm:t>
    </dgm:pt>
    <dgm:pt modelId="{BD18DBF4-4EE2-4A06-BCFB-241FF50390D0}">
      <dgm:prSet custT="1"/>
      <dgm:spPr/>
      <dgm:t>
        <a:bodyPr/>
        <a:lstStyle/>
        <a:p>
          <a:endParaRPr lang="en-US" sz="2400" dirty="0"/>
        </a:p>
      </dgm:t>
    </dgm:pt>
    <dgm:pt modelId="{2804709F-9DD6-44E1-BC8C-97F7103CDD4C}" type="parTrans" cxnId="{2B80D443-5CBF-4594-A670-DBA9C56E62BC}">
      <dgm:prSet/>
      <dgm:spPr/>
      <dgm:t>
        <a:bodyPr/>
        <a:lstStyle/>
        <a:p>
          <a:endParaRPr lang="en-US" sz="2800"/>
        </a:p>
      </dgm:t>
    </dgm:pt>
    <dgm:pt modelId="{5AE5D3B4-3A08-42FA-BB93-50BA3CA3A045}" type="sibTrans" cxnId="{2B80D443-5CBF-4594-A670-DBA9C56E62BC}">
      <dgm:prSet/>
      <dgm:spPr/>
      <dgm:t>
        <a:bodyPr/>
        <a:lstStyle/>
        <a:p>
          <a:endParaRPr lang="en-US" sz="2800"/>
        </a:p>
      </dgm:t>
    </dgm:pt>
    <dgm:pt modelId="{4F78A4F0-485F-48C8-A93E-B52027D9E508}">
      <dgm:prSet custT="1"/>
      <dgm:spPr/>
      <dgm:t>
        <a:bodyPr/>
        <a:lstStyle/>
        <a:p>
          <a:r>
            <a:rPr lang="en-US" sz="2400" dirty="0"/>
            <a:t>Data is more relevant </a:t>
          </a:r>
        </a:p>
      </dgm:t>
    </dgm:pt>
    <dgm:pt modelId="{BD5DA013-6B6C-416A-B3F0-1B650F9BC736}" type="parTrans" cxnId="{1D5DD1A5-F17A-4E3C-91AF-F23D6C6C64FC}">
      <dgm:prSet/>
      <dgm:spPr/>
      <dgm:t>
        <a:bodyPr/>
        <a:lstStyle/>
        <a:p>
          <a:endParaRPr lang="en-US" sz="2800"/>
        </a:p>
      </dgm:t>
    </dgm:pt>
    <dgm:pt modelId="{22083CB8-AEAF-4B02-96FD-2CF712ADCCDA}" type="sibTrans" cxnId="{1D5DD1A5-F17A-4E3C-91AF-F23D6C6C64FC}">
      <dgm:prSet/>
      <dgm:spPr/>
      <dgm:t>
        <a:bodyPr/>
        <a:lstStyle/>
        <a:p>
          <a:endParaRPr lang="en-US" sz="2800"/>
        </a:p>
      </dgm:t>
    </dgm:pt>
    <dgm:pt modelId="{66353A08-31C1-4A73-9EDF-FBD26455F61A}">
      <dgm:prSet custT="1"/>
      <dgm:spPr/>
      <dgm:t>
        <a:bodyPr/>
        <a:lstStyle/>
        <a:p>
          <a:r>
            <a:rPr lang="en-US" sz="2400" dirty="0"/>
            <a:t>Data is comparable across countries and time</a:t>
          </a:r>
        </a:p>
      </dgm:t>
    </dgm:pt>
    <dgm:pt modelId="{90B82DDE-679E-4F31-B472-D7AF7503B3CE}" type="parTrans" cxnId="{A4988AD9-B68F-4831-B176-E8E23A53A29E}">
      <dgm:prSet/>
      <dgm:spPr/>
      <dgm:t>
        <a:bodyPr/>
        <a:lstStyle/>
        <a:p>
          <a:endParaRPr lang="en-US" sz="2800"/>
        </a:p>
      </dgm:t>
    </dgm:pt>
    <dgm:pt modelId="{992ED71B-2817-44A3-891B-EA015E0653E1}" type="sibTrans" cxnId="{A4988AD9-B68F-4831-B176-E8E23A53A29E}">
      <dgm:prSet/>
      <dgm:spPr/>
      <dgm:t>
        <a:bodyPr/>
        <a:lstStyle/>
        <a:p>
          <a:endParaRPr lang="en-US" sz="2800"/>
        </a:p>
      </dgm:t>
    </dgm:pt>
    <dgm:pt modelId="{95113327-8EA9-4295-979D-CC8874B20E45}">
      <dgm:prSet custT="1"/>
      <dgm:spPr/>
      <dgm:t>
        <a:bodyPr/>
        <a:lstStyle/>
        <a:p>
          <a:r>
            <a:rPr lang="en-US" sz="2400" dirty="0"/>
            <a:t>Standard definitions, classifications and concepts </a:t>
          </a:r>
        </a:p>
      </dgm:t>
    </dgm:pt>
    <dgm:pt modelId="{6E4F4CA5-5AAC-4063-B941-E62C7DFA6704}" type="parTrans" cxnId="{4254D157-CE2B-453E-A8F5-BA29836F422D}">
      <dgm:prSet/>
      <dgm:spPr/>
      <dgm:t>
        <a:bodyPr/>
        <a:lstStyle/>
        <a:p>
          <a:endParaRPr lang="en-US" sz="2800"/>
        </a:p>
      </dgm:t>
    </dgm:pt>
    <dgm:pt modelId="{820385DB-65D3-4283-BE10-8CA73126E351}" type="sibTrans" cxnId="{4254D157-CE2B-453E-A8F5-BA29836F422D}">
      <dgm:prSet/>
      <dgm:spPr/>
      <dgm:t>
        <a:bodyPr/>
        <a:lstStyle/>
        <a:p>
          <a:endParaRPr lang="en-US" sz="2800"/>
        </a:p>
      </dgm:t>
    </dgm:pt>
    <dgm:pt modelId="{47AB0AC8-4A7F-4DE8-9B85-CCEA0A17AD31}" type="pres">
      <dgm:prSet presAssocID="{BF97D9E8-FF1F-438A-98F2-F177096B807F}" presName="linear" presStyleCnt="0">
        <dgm:presLayoutVars>
          <dgm:dir/>
          <dgm:animLvl val="lvl"/>
          <dgm:resizeHandles val="exact"/>
        </dgm:presLayoutVars>
      </dgm:prSet>
      <dgm:spPr/>
    </dgm:pt>
    <dgm:pt modelId="{43F8537B-9C37-41E8-9AEB-C3298903766D}" type="pres">
      <dgm:prSet presAssocID="{0D44FFDD-3346-449B-A280-4EE645E9A8F6}" presName="parentLin" presStyleCnt="0"/>
      <dgm:spPr/>
    </dgm:pt>
    <dgm:pt modelId="{9FD3D6DD-8B51-4306-BF92-D81D84CD12DB}" type="pres">
      <dgm:prSet presAssocID="{0D44FFDD-3346-449B-A280-4EE645E9A8F6}" presName="parentLeftMargin" presStyleLbl="node1" presStyleIdx="0" presStyleCnt="4"/>
      <dgm:spPr/>
    </dgm:pt>
    <dgm:pt modelId="{3248EC2C-9D5A-4648-AA53-FF2AC5D005B5}" type="pres">
      <dgm:prSet presAssocID="{0D44FFDD-3346-449B-A280-4EE645E9A8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7BE7C94-9FE1-4F15-AA9F-BD1DDD4DAA64}" type="pres">
      <dgm:prSet presAssocID="{0D44FFDD-3346-449B-A280-4EE645E9A8F6}" presName="negativeSpace" presStyleCnt="0"/>
      <dgm:spPr/>
    </dgm:pt>
    <dgm:pt modelId="{F9070249-1CE3-4B23-99BC-C517AFA3C94C}" type="pres">
      <dgm:prSet presAssocID="{0D44FFDD-3346-449B-A280-4EE645E9A8F6}" presName="childText" presStyleLbl="conFgAcc1" presStyleIdx="0" presStyleCnt="4">
        <dgm:presLayoutVars>
          <dgm:bulletEnabled val="1"/>
        </dgm:presLayoutVars>
      </dgm:prSet>
      <dgm:spPr/>
    </dgm:pt>
    <dgm:pt modelId="{C5A3E034-0372-46B8-9DE9-A318D73FE434}" type="pres">
      <dgm:prSet presAssocID="{E2EF4557-26F2-46A5-B092-ED22A9FFB75E}" presName="spaceBetweenRectangles" presStyleCnt="0"/>
      <dgm:spPr/>
    </dgm:pt>
    <dgm:pt modelId="{5968818C-D755-4A4B-A0C5-45E54197DC1C}" type="pres">
      <dgm:prSet presAssocID="{D085408B-4EBF-457F-81C5-31FCCA76AFEA}" presName="parentLin" presStyleCnt="0"/>
      <dgm:spPr/>
    </dgm:pt>
    <dgm:pt modelId="{426AC993-8BF4-4A22-A56C-277B7FC767BC}" type="pres">
      <dgm:prSet presAssocID="{D085408B-4EBF-457F-81C5-31FCCA76AFEA}" presName="parentLeftMargin" presStyleLbl="node1" presStyleIdx="0" presStyleCnt="4"/>
      <dgm:spPr/>
    </dgm:pt>
    <dgm:pt modelId="{3E51D0D4-81E1-44EB-95F7-6BE8355A5CDB}" type="pres">
      <dgm:prSet presAssocID="{D085408B-4EBF-457F-81C5-31FCCA76AF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0C98EF-1FB4-4A52-9A97-09CC9F6FCE7A}" type="pres">
      <dgm:prSet presAssocID="{D085408B-4EBF-457F-81C5-31FCCA76AFEA}" presName="negativeSpace" presStyleCnt="0"/>
      <dgm:spPr/>
    </dgm:pt>
    <dgm:pt modelId="{9E29DA00-E403-4308-AF7B-464A86CBA0F8}" type="pres">
      <dgm:prSet presAssocID="{D085408B-4EBF-457F-81C5-31FCCA76AFEA}" presName="childText" presStyleLbl="conFgAcc1" presStyleIdx="1" presStyleCnt="4">
        <dgm:presLayoutVars>
          <dgm:bulletEnabled val="1"/>
        </dgm:presLayoutVars>
      </dgm:prSet>
      <dgm:spPr/>
    </dgm:pt>
    <dgm:pt modelId="{F9367D62-9738-4210-B7C9-DD067C4D9A8E}" type="pres">
      <dgm:prSet presAssocID="{F710E180-5C1C-4D3D-ACE9-54DFFA153CD2}" presName="spaceBetweenRectangles" presStyleCnt="0"/>
      <dgm:spPr/>
    </dgm:pt>
    <dgm:pt modelId="{7C8F9609-0CF5-477F-BD63-2A4ED35F8E0E}" type="pres">
      <dgm:prSet presAssocID="{144956FC-4A05-4CC1-AB61-B963EEC27579}" presName="parentLin" presStyleCnt="0"/>
      <dgm:spPr/>
    </dgm:pt>
    <dgm:pt modelId="{B44D0660-33C3-4697-BC4A-4EDBFFF2BD7F}" type="pres">
      <dgm:prSet presAssocID="{144956FC-4A05-4CC1-AB61-B963EEC27579}" presName="parentLeftMargin" presStyleLbl="node1" presStyleIdx="1" presStyleCnt="4"/>
      <dgm:spPr/>
    </dgm:pt>
    <dgm:pt modelId="{A09232AE-2623-43A9-9B8C-359717552B2A}" type="pres">
      <dgm:prSet presAssocID="{144956FC-4A05-4CC1-AB61-B963EEC275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E00EED3-A48C-411E-9482-7BE9CF24EB18}" type="pres">
      <dgm:prSet presAssocID="{144956FC-4A05-4CC1-AB61-B963EEC27579}" presName="negativeSpace" presStyleCnt="0"/>
      <dgm:spPr/>
    </dgm:pt>
    <dgm:pt modelId="{F38F57C3-4625-405A-B32C-DA80C475D22B}" type="pres">
      <dgm:prSet presAssocID="{144956FC-4A05-4CC1-AB61-B963EEC27579}" presName="childText" presStyleLbl="conFgAcc1" presStyleIdx="2" presStyleCnt="4">
        <dgm:presLayoutVars>
          <dgm:bulletEnabled val="1"/>
        </dgm:presLayoutVars>
      </dgm:prSet>
      <dgm:spPr/>
    </dgm:pt>
    <dgm:pt modelId="{73985A27-B37D-4478-B64E-0F3421A155E4}" type="pres">
      <dgm:prSet presAssocID="{E2E71829-3FD9-4428-9037-F15A72C6CFEF}" presName="spaceBetweenRectangles" presStyleCnt="0"/>
      <dgm:spPr/>
    </dgm:pt>
    <dgm:pt modelId="{5FAB9F18-973F-4284-83F7-A3E00F91AD6D}" type="pres">
      <dgm:prSet presAssocID="{F76AFE80-BB79-42D8-B503-510DFF4455E4}" presName="parentLin" presStyleCnt="0"/>
      <dgm:spPr/>
    </dgm:pt>
    <dgm:pt modelId="{14DEB733-4D4E-4D71-A3EF-9673CAC99A1B}" type="pres">
      <dgm:prSet presAssocID="{F76AFE80-BB79-42D8-B503-510DFF4455E4}" presName="parentLeftMargin" presStyleLbl="node1" presStyleIdx="2" presStyleCnt="4"/>
      <dgm:spPr/>
    </dgm:pt>
    <dgm:pt modelId="{BF7E7529-9D5D-4468-829D-67B4018FAAD4}" type="pres">
      <dgm:prSet presAssocID="{F76AFE80-BB79-42D8-B503-510DFF4455E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5D94EC4-3CE3-4D33-BC56-763B02CFF89A}" type="pres">
      <dgm:prSet presAssocID="{F76AFE80-BB79-42D8-B503-510DFF4455E4}" presName="negativeSpace" presStyleCnt="0"/>
      <dgm:spPr/>
    </dgm:pt>
    <dgm:pt modelId="{8D069A20-E819-45EF-9D9C-B120AC075B45}" type="pres">
      <dgm:prSet presAssocID="{F76AFE80-BB79-42D8-B503-510DFF4455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E402E05-2EB6-4A55-AC7F-89BED07F62BF}" srcId="{0D44FFDD-3346-449B-A280-4EE645E9A8F6}" destId="{7FC28990-51F8-48F0-BF2F-5AC56FFBB388}" srcOrd="0" destOrd="0" parTransId="{B02FD26A-FD52-4EE8-8940-924A1B1C39E2}" sibTransId="{7F023EEA-3A2F-4641-AB9C-E3E8C686043C}"/>
    <dgm:cxn modelId="{33225E16-AB5A-43B5-BF5B-F3C545D8B849}" srcId="{BF97D9E8-FF1F-438A-98F2-F177096B807F}" destId="{D085408B-4EBF-457F-81C5-31FCCA76AFEA}" srcOrd="1" destOrd="0" parTransId="{5F901852-B6BA-4DBB-9DC9-966014241F8B}" sibTransId="{F710E180-5C1C-4D3D-ACE9-54DFFA153CD2}"/>
    <dgm:cxn modelId="{7799431D-1057-4173-80ED-6FC1552BE814}" type="presOf" srcId="{95113327-8EA9-4295-979D-CC8874B20E45}" destId="{8D069A20-E819-45EF-9D9C-B120AC075B45}" srcOrd="0" destOrd="1" presId="urn:microsoft.com/office/officeart/2005/8/layout/list1"/>
    <dgm:cxn modelId="{B7567320-CEA6-46D2-A37A-42C4D5B70769}" type="presOf" srcId="{4F78A4F0-485F-48C8-A93E-B52027D9E508}" destId="{F38F57C3-4625-405A-B32C-DA80C475D22B}" srcOrd="0" destOrd="1" presId="urn:microsoft.com/office/officeart/2005/8/layout/list1"/>
    <dgm:cxn modelId="{94C2E625-3D81-440E-888A-7547CC3CF32D}" srcId="{144956FC-4A05-4CC1-AB61-B963EEC27579}" destId="{42F304D6-1AE1-4C2C-9749-ABEE621BDDD7}" srcOrd="0" destOrd="0" parTransId="{E1A91B9E-0CCD-44EA-ACC1-003BA0A9E104}" sibTransId="{697E5B81-7736-4D8C-B1BB-DCF82FB67966}"/>
    <dgm:cxn modelId="{262A392B-202E-4FDB-B09C-4BE0E066D838}" type="presOf" srcId="{42F304D6-1AE1-4C2C-9749-ABEE621BDDD7}" destId="{F38F57C3-4625-405A-B32C-DA80C475D22B}" srcOrd="0" destOrd="0" presId="urn:microsoft.com/office/officeart/2005/8/layout/list1"/>
    <dgm:cxn modelId="{8EF21D2E-A66E-4EDB-A957-A3A3F6B9C54D}" type="presOf" srcId="{144956FC-4A05-4CC1-AB61-B963EEC27579}" destId="{A09232AE-2623-43A9-9B8C-359717552B2A}" srcOrd="1" destOrd="0" presId="urn:microsoft.com/office/officeart/2005/8/layout/list1"/>
    <dgm:cxn modelId="{62C4A52F-C048-4B51-9057-F1358DDB4347}" type="presOf" srcId="{D085408B-4EBF-457F-81C5-31FCCA76AFEA}" destId="{3E51D0D4-81E1-44EB-95F7-6BE8355A5CDB}" srcOrd="1" destOrd="0" presId="urn:microsoft.com/office/officeart/2005/8/layout/list1"/>
    <dgm:cxn modelId="{5E35C437-6482-4EB4-A02A-A77A5AD6247D}" type="presOf" srcId="{382AE450-095E-4F0A-8325-5F3D84B95820}" destId="{9E29DA00-E403-4308-AF7B-464A86CBA0F8}" srcOrd="0" destOrd="0" presId="urn:microsoft.com/office/officeart/2005/8/layout/list1"/>
    <dgm:cxn modelId="{B9EDBB3F-38ED-41A3-8772-28F8414250E9}" type="presOf" srcId="{0D44FFDD-3346-449B-A280-4EE645E9A8F6}" destId="{3248EC2C-9D5A-4648-AA53-FF2AC5D005B5}" srcOrd="1" destOrd="0" presId="urn:microsoft.com/office/officeart/2005/8/layout/list1"/>
    <dgm:cxn modelId="{2B80D443-5CBF-4594-A670-DBA9C56E62BC}" srcId="{144956FC-4A05-4CC1-AB61-B963EEC27579}" destId="{BD18DBF4-4EE2-4A06-BCFB-241FF50390D0}" srcOrd="2" destOrd="0" parTransId="{2804709F-9DD6-44E1-BC8C-97F7103CDD4C}" sibTransId="{5AE5D3B4-3A08-42FA-BB93-50BA3CA3A045}"/>
    <dgm:cxn modelId="{08797F4D-6224-4C5A-96E0-1DA301A86F35}" type="presOf" srcId="{3D7354C3-C2AD-4A05-A492-99E157DF2665}" destId="{F9070249-1CE3-4B23-99BC-C517AFA3C94C}" srcOrd="0" destOrd="1" presId="urn:microsoft.com/office/officeart/2005/8/layout/list1"/>
    <dgm:cxn modelId="{88E5D44E-0B7B-47C4-80B5-787C46268B92}" type="presOf" srcId="{BF97D9E8-FF1F-438A-98F2-F177096B807F}" destId="{47AB0AC8-4A7F-4DE8-9B85-CCEA0A17AD31}" srcOrd="0" destOrd="0" presId="urn:microsoft.com/office/officeart/2005/8/layout/list1"/>
    <dgm:cxn modelId="{44BCBF50-57BF-45CE-98B8-F19DE61F971E}" type="presOf" srcId="{144956FC-4A05-4CC1-AB61-B963EEC27579}" destId="{B44D0660-33C3-4697-BC4A-4EDBFFF2BD7F}" srcOrd="0" destOrd="0" presId="urn:microsoft.com/office/officeart/2005/8/layout/list1"/>
    <dgm:cxn modelId="{BB774E72-5F3D-4460-A3F0-13F36037306D}" srcId="{D085408B-4EBF-457F-81C5-31FCCA76AFEA}" destId="{5FC7F8C0-C204-415B-8528-070250A5E9A0}" srcOrd="1" destOrd="0" parTransId="{49D5FED8-E9FF-4E0D-B111-71B19045CE40}" sibTransId="{0590878F-50D7-4643-B034-D514407190E5}"/>
    <dgm:cxn modelId="{98466253-1600-4A40-AE59-E84DE96177BE}" type="presOf" srcId="{0D44FFDD-3346-449B-A280-4EE645E9A8F6}" destId="{9FD3D6DD-8B51-4306-BF92-D81D84CD12DB}" srcOrd="0" destOrd="0" presId="urn:microsoft.com/office/officeart/2005/8/layout/list1"/>
    <dgm:cxn modelId="{CD06E173-B958-495E-B7C6-F7B126169E92}" srcId="{D085408B-4EBF-457F-81C5-31FCCA76AFEA}" destId="{382AE450-095E-4F0A-8325-5F3D84B95820}" srcOrd="0" destOrd="0" parTransId="{CFAE64FB-526C-4307-90A0-3B88CA14692C}" sibTransId="{6F3535FE-5B23-496B-B09C-BD453EDE876E}"/>
    <dgm:cxn modelId="{E5698B54-BA78-4DB9-B9CC-ACAC67A8BC67}" type="presOf" srcId="{5FC7F8C0-C204-415B-8528-070250A5E9A0}" destId="{9E29DA00-E403-4308-AF7B-464A86CBA0F8}" srcOrd="0" destOrd="1" presId="urn:microsoft.com/office/officeart/2005/8/layout/list1"/>
    <dgm:cxn modelId="{4254D157-CE2B-453E-A8F5-BA29836F422D}" srcId="{F76AFE80-BB79-42D8-B503-510DFF4455E4}" destId="{95113327-8EA9-4295-979D-CC8874B20E45}" srcOrd="1" destOrd="0" parTransId="{6E4F4CA5-5AAC-4063-B941-E62C7DFA6704}" sibTransId="{820385DB-65D3-4283-BE10-8CA73126E351}"/>
    <dgm:cxn modelId="{A0467C79-C724-4FA0-8C07-8C74DFD987B6}" srcId="{BF97D9E8-FF1F-438A-98F2-F177096B807F}" destId="{0D44FFDD-3346-449B-A280-4EE645E9A8F6}" srcOrd="0" destOrd="0" parTransId="{F527AA3B-8CEC-4352-B878-F60AEED5DC0A}" sibTransId="{E2EF4557-26F2-46A5-B092-ED22A9FFB75E}"/>
    <dgm:cxn modelId="{F9740A87-DC99-4195-9FFD-72EA739A08AF}" type="presOf" srcId="{66353A08-31C1-4A73-9EDF-FBD26455F61A}" destId="{8D069A20-E819-45EF-9D9C-B120AC075B45}" srcOrd="0" destOrd="0" presId="urn:microsoft.com/office/officeart/2005/8/layout/list1"/>
    <dgm:cxn modelId="{C079C298-8945-43C4-B239-3D212A616654}" srcId="{0D44FFDD-3346-449B-A280-4EE645E9A8F6}" destId="{3D7354C3-C2AD-4A05-A492-99E157DF2665}" srcOrd="1" destOrd="0" parTransId="{39084C20-EA76-4F40-A129-1052368AD664}" sibTransId="{2ABC6A84-EE14-4D7F-9720-AE860432DA71}"/>
    <dgm:cxn modelId="{87297B9B-0D59-42A2-AA35-D8C2D4F9FA4D}" type="presOf" srcId="{7FC28990-51F8-48F0-BF2F-5AC56FFBB388}" destId="{F9070249-1CE3-4B23-99BC-C517AFA3C94C}" srcOrd="0" destOrd="0" presId="urn:microsoft.com/office/officeart/2005/8/layout/list1"/>
    <dgm:cxn modelId="{1D5DD1A5-F17A-4E3C-91AF-F23D6C6C64FC}" srcId="{144956FC-4A05-4CC1-AB61-B963EEC27579}" destId="{4F78A4F0-485F-48C8-A93E-B52027D9E508}" srcOrd="1" destOrd="0" parTransId="{BD5DA013-6B6C-416A-B3F0-1B650F9BC736}" sibTransId="{22083CB8-AEAF-4B02-96FD-2CF712ADCCDA}"/>
    <dgm:cxn modelId="{2B8B0FB0-A650-4DDF-89A7-97B64014DB2D}" type="presOf" srcId="{F76AFE80-BB79-42D8-B503-510DFF4455E4}" destId="{BF7E7529-9D5D-4468-829D-67B4018FAAD4}" srcOrd="1" destOrd="0" presId="urn:microsoft.com/office/officeart/2005/8/layout/list1"/>
    <dgm:cxn modelId="{AA1EBBB9-6AB2-452A-A4A3-021FBF93C8F7}" type="presOf" srcId="{D085408B-4EBF-457F-81C5-31FCCA76AFEA}" destId="{426AC993-8BF4-4A22-A56C-277B7FC767BC}" srcOrd="0" destOrd="0" presId="urn:microsoft.com/office/officeart/2005/8/layout/list1"/>
    <dgm:cxn modelId="{2DE038D3-EB7D-4C08-AFC7-FFBC46C915F5}" type="presOf" srcId="{BD18DBF4-4EE2-4A06-BCFB-241FF50390D0}" destId="{F38F57C3-4625-405A-B32C-DA80C475D22B}" srcOrd="0" destOrd="2" presId="urn:microsoft.com/office/officeart/2005/8/layout/list1"/>
    <dgm:cxn modelId="{A4988AD9-B68F-4831-B176-E8E23A53A29E}" srcId="{F76AFE80-BB79-42D8-B503-510DFF4455E4}" destId="{66353A08-31C1-4A73-9EDF-FBD26455F61A}" srcOrd="0" destOrd="0" parTransId="{90B82DDE-679E-4F31-B472-D7AF7503B3CE}" sibTransId="{992ED71B-2817-44A3-891B-EA015E0653E1}"/>
    <dgm:cxn modelId="{06C211E5-DC2A-4332-A730-0D2A427492D1}" srcId="{BF97D9E8-FF1F-438A-98F2-F177096B807F}" destId="{144956FC-4A05-4CC1-AB61-B963EEC27579}" srcOrd="2" destOrd="0" parTransId="{870250D1-7E77-40E7-B50B-096F2EC77EC1}" sibTransId="{E2E71829-3FD9-4428-9037-F15A72C6CFEF}"/>
    <dgm:cxn modelId="{B1BE06E7-A69E-4EBC-8612-94E96A47A38E}" type="presOf" srcId="{F76AFE80-BB79-42D8-B503-510DFF4455E4}" destId="{14DEB733-4D4E-4D71-A3EF-9673CAC99A1B}" srcOrd="0" destOrd="0" presId="urn:microsoft.com/office/officeart/2005/8/layout/list1"/>
    <dgm:cxn modelId="{D3E525F8-1238-4E66-98BB-FFA9A75AFD1D}" srcId="{BF97D9E8-FF1F-438A-98F2-F177096B807F}" destId="{F76AFE80-BB79-42D8-B503-510DFF4455E4}" srcOrd="3" destOrd="0" parTransId="{A2C9A65E-F917-45CD-A479-01EE7ED3E16B}" sibTransId="{3EDBF1CC-B37D-4CD4-9C1A-DA1F06FBBEEF}"/>
    <dgm:cxn modelId="{3BF6AAE2-F06E-4A79-A384-1CF670136D34}" type="presParOf" srcId="{47AB0AC8-4A7F-4DE8-9B85-CCEA0A17AD31}" destId="{43F8537B-9C37-41E8-9AEB-C3298903766D}" srcOrd="0" destOrd="0" presId="urn:microsoft.com/office/officeart/2005/8/layout/list1"/>
    <dgm:cxn modelId="{59D25587-60E4-41E2-9082-9DDBC5795482}" type="presParOf" srcId="{43F8537B-9C37-41E8-9AEB-C3298903766D}" destId="{9FD3D6DD-8B51-4306-BF92-D81D84CD12DB}" srcOrd="0" destOrd="0" presId="urn:microsoft.com/office/officeart/2005/8/layout/list1"/>
    <dgm:cxn modelId="{2C6435FD-7019-436A-B780-408500FA78DC}" type="presParOf" srcId="{43F8537B-9C37-41E8-9AEB-C3298903766D}" destId="{3248EC2C-9D5A-4648-AA53-FF2AC5D005B5}" srcOrd="1" destOrd="0" presId="urn:microsoft.com/office/officeart/2005/8/layout/list1"/>
    <dgm:cxn modelId="{CA05E486-FD0A-4441-90A7-0DBC4E554619}" type="presParOf" srcId="{47AB0AC8-4A7F-4DE8-9B85-CCEA0A17AD31}" destId="{B7BE7C94-9FE1-4F15-AA9F-BD1DDD4DAA64}" srcOrd="1" destOrd="0" presId="urn:microsoft.com/office/officeart/2005/8/layout/list1"/>
    <dgm:cxn modelId="{5B847797-F4D1-45B7-9164-867081931818}" type="presParOf" srcId="{47AB0AC8-4A7F-4DE8-9B85-CCEA0A17AD31}" destId="{F9070249-1CE3-4B23-99BC-C517AFA3C94C}" srcOrd="2" destOrd="0" presId="urn:microsoft.com/office/officeart/2005/8/layout/list1"/>
    <dgm:cxn modelId="{D86246D6-24E8-40A3-AF02-334B1244ADE5}" type="presParOf" srcId="{47AB0AC8-4A7F-4DE8-9B85-CCEA0A17AD31}" destId="{C5A3E034-0372-46B8-9DE9-A318D73FE434}" srcOrd="3" destOrd="0" presId="urn:microsoft.com/office/officeart/2005/8/layout/list1"/>
    <dgm:cxn modelId="{52A00BB6-ECE7-43DB-96E7-914784C8D4CE}" type="presParOf" srcId="{47AB0AC8-4A7F-4DE8-9B85-CCEA0A17AD31}" destId="{5968818C-D755-4A4B-A0C5-45E54197DC1C}" srcOrd="4" destOrd="0" presId="urn:microsoft.com/office/officeart/2005/8/layout/list1"/>
    <dgm:cxn modelId="{1983C54D-2F39-4655-B281-C0E33A59455D}" type="presParOf" srcId="{5968818C-D755-4A4B-A0C5-45E54197DC1C}" destId="{426AC993-8BF4-4A22-A56C-277B7FC767BC}" srcOrd="0" destOrd="0" presId="urn:microsoft.com/office/officeart/2005/8/layout/list1"/>
    <dgm:cxn modelId="{6F06FB5A-3C86-4B62-9346-AEF9FCD10739}" type="presParOf" srcId="{5968818C-D755-4A4B-A0C5-45E54197DC1C}" destId="{3E51D0D4-81E1-44EB-95F7-6BE8355A5CDB}" srcOrd="1" destOrd="0" presId="urn:microsoft.com/office/officeart/2005/8/layout/list1"/>
    <dgm:cxn modelId="{58A5B159-7F06-455F-B814-B870E8A2A35F}" type="presParOf" srcId="{47AB0AC8-4A7F-4DE8-9B85-CCEA0A17AD31}" destId="{030C98EF-1FB4-4A52-9A97-09CC9F6FCE7A}" srcOrd="5" destOrd="0" presId="urn:microsoft.com/office/officeart/2005/8/layout/list1"/>
    <dgm:cxn modelId="{215626BC-AF88-4F74-B36F-F16A3D433B55}" type="presParOf" srcId="{47AB0AC8-4A7F-4DE8-9B85-CCEA0A17AD31}" destId="{9E29DA00-E403-4308-AF7B-464A86CBA0F8}" srcOrd="6" destOrd="0" presId="urn:microsoft.com/office/officeart/2005/8/layout/list1"/>
    <dgm:cxn modelId="{3C9D94CE-5B9D-4925-AAAC-763690C99CD0}" type="presParOf" srcId="{47AB0AC8-4A7F-4DE8-9B85-CCEA0A17AD31}" destId="{F9367D62-9738-4210-B7C9-DD067C4D9A8E}" srcOrd="7" destOrd="0" presId="urn:microsoft.com/office/officeart/2005/8/layout/list1"/>
    <dgm:cxn modelId="{5953E2F6-3E8C-4C7E-A2BB-F8592E608196}" type="presParOf" srcId="{47AB0AC8-4A7F-4DE8-9B85-CCEA0A17AD31}" destId="{7C8F9609-0CF5-477F-BD63-2A4ED35F8E0E}" srcOrd="8" destOrd="0" presId="urn:microsoft.com/office/officeart/2005/8/layout/list1"/>
    <dgm:cxn modelId="{9DC594C7-8DD9-4F67-A14F-352BC7C2F25F}" type="presParOf" srcId="{7C8F9609-0CF5-477F-BD63-2A4ED35F8E0E}" destId="{B44D0660-33C3-4697-BC4A-4EDBFFF2BD7F}" srcOrd="0" destOrd="0" presId="urn:microsoft.com/office/officeart/2005/8/layout/list1"/>
    <dgm:cxn modelId="{1764984E-D6BA-47A1-96D5-708F0101842C}" type="presParOf" srcId="{7C8F9609-0CF5-477F-BD63-2A4ED35F8E0E}" destId="{A09232AE-2623-43A9-9B8C-359717552B2A}" srcOrd="1" destOrd="0" presId="urn:microsoft.com/office/officeart/2005/8/layout/list1"/>
    <dgm:cxn modelId="{BBC23840-F969-45B2-A7D6-48688CD7C3B6}" type="presParOf" srcId="{47AB0AC8-4A7F-4DE8-9B85-CCEA0A17AD31}" destId="{5E00EED3-A48C-411E-9482-7BE9CF24EB18}" srcOrd="9" destOrd="0" presId="urn:microsoft.com/office/officeart/2005/8/layout/list1"/>
    <dgm:cxn modelId="{32AA22A9-ADAD-47D7-A3F8-D25D8D5BCA11}" type="presParOf" srcId="{47AB0AC8-4A7F-4DE8-9B85-CCEA0A17AD31}" destId="{F38F57C3-4625-405A-B32C-DA80C475D22B}" srcOrd="10" destOrd="0" presId="urn:microsoft.com/office/officeart/2005/8/layout/list1"/>
    <dgm:cxn modelId="{123B98B0-5B77-435F-AD70-33E30D029D52}" type="presParOf" srcId="{47AB0AC8-4A7F-4DE8-9B85-CCEA0A17AD31}" destId="{73985A27-B37D-4478-B64E-0F3421A155E4}" srcOrd="11" destOrd="0" presId="urn:microsoft.com/office/officeart/2005/8/layout/list1"/>
    <dgm:cxn modelId="{94446D7F-F700-4A7C-8E0E-1ADE75503F6A}" type="presParOf" srcId="{47AB0AC8-4A7F-4DE8-9B85-CCEA0A17AD31}" destId="{5FAB9F18-973F-4284-83F7-A3E00F91AD6D}" srcOrd="12" destOrd="0" presId="urn:microsoft.com/office/officeart/2005/8/layout/list1"/>
    <dgm:cxn modelId="{5D7D672F-D8D8-44EA-B128-E3C21500A1A7}" type="presParOf" srcId="{5FAB9F18-973F-4284-83F7-A3E00F91AD6D}" destId="{14DEB733-4D4E-4D71-A3EF-9673CAC99A1B}" srcOrd="0" destOrd="0" presId="urn:microsoft.com/office/officeart/2005/8/layout/list1"/>
    <dgm:cxn modelId="{72986EB8-AA9C-43FC-ABF2-A6B048F4A736}" type="presParOf" srcId="{5FAB9F18-973F-4284-83F7-A3E00F91AD6D}" destId="{BF7E7529-9D5D-4468-829D-67B4018FAAD4}" srcOrd="1" destOrd="0" presId="urn:microsoft.com/office/officeart/2005/8/layout/list1"/>
    <dgm:cxn modelId="{B0BA713B-2775-454E-857D-FE317CC7B2C7}" type="presParOf" srcId="{47AB0AC8-4A7F-4DE8-9B85-CCEA0A17AD31}" destId="{D5D94EC4-3CE3-4D33-BC56-763B02CFF89A}" srcOrd="13" destOrd="0" presId="urn:microsoft.com/office/officeart/2005/8/layout/list1"/>
    <dgm:cxn modelId="{DD8B2874-84E9-4F4C-B0FD-85D55FA9550E}" type="presParOf" srcId="{47AB0AC8-4A7F-4DE8-9B85-CCEA0A17AD31}" destId="{8D069A20-E819-45EF-9D9C-B120AC075B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DEF6E1-487A-4ABE-8D36-CBE1AE10C5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FB0D2-7E73-487A-AEAB-6042FA711C51}">
      <dgm:prSet phldrT="[Text]" custT="1"/>
      <dgm:spPr/>
      <dgm:t>
        <a:bodyPr/>
        <a:lstStyle/>
        <a:p>
          <a:r>
            <a:rPr lang="en-US" sz="2400" b="1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Key considerations</a:t>
          </a:r>
        </a:p>
      </dgm:t>
    </dgm:pt>
    <dgm:pt modelId="{9C16A6DC-7CBF-4C14-B77C-C486F9052AA7}" type="parTrans" cxnId="{AD8455CC-2F6A-4B15-A7D5-360C32574E8E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3628C-9B99-4DC0-B904-048BB9207326}" type="sibTrans" cxnId="{AD8455CC-2F6A-4B15-A7D5-360C32574E8E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518690-6B5B-42CA-8835-9DA4561EED47}">
      <dgm:prSet phldrT="[Text]" custT="1"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2000" b="1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Do you have a research question?</a:t>
          </a:r>
        </a:p>
        <a:p>
          <a:pPr>
            <a:buNone/>
          </a:pPr>
          <a:endParaRPr lang="en-US" sz="20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None/>
          </a:pPr>
          <a:r>
            <a:rPr lang="en-US" sz="20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Clear, concise and arguable question </a:t>
          </a:r>
        </a:p>
        <a:p>
          <a:pPr>
            <a:buNone/>
          </a:pPr>
          <a:r>
            <a:rPr lang="en-US" sz="20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E.g. Is unemployment rate equal for all population groups? </a:t>
          </a:r>
        </a:p>
      </dgm:t>
    </dgm:pt>
    <dgm:pt modelId="{32AB4607-EEDC-4E66-B2D6-AF0E74D7E48E}" type="parTrans" cxnId="{5113C5F7-8E67-4F94-AB7E-3B8CEB311EAD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0E10D4-4896-4731-AB94-5C7E144DF025}" type="sibTrans" cxnId="{5113C5F7-8E67-4F94-AB7E-3B8CEB311EAD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5168D1-06E5-477A-A877-4F6EB5DE4D0D}">
      <dgm:prSet phldrT="[Text]" custT="1"/>
      <dgm:spPr/>
      <dgm:t>
        <a:bodyPr/>
        <a:lstStyle/>
        <a:p>
          <a:r>
            <a:rPr lang="en-US" sz="2000" b="1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Is there background information to help your analysis?</a:t>
          </a:r>
        </a:p>
        <a:p>
          <a:endParaRPr lang="en-US" sz="20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-E.g. I suspect unemployment rate is higher among women ages 15-29 living in rural areas because women’s rights advocates have been raising this issue lately</a:t>
          </a:r>
        </a:p>
      </dgm:t>
    </dgm:pt>
    <dgm:pt modelId="{CE9C29F2-EBD6-41C6-A1E9-340D527008C8}" type="parTrans" cxnId="{F01A9BB9-E3E4-4932-9307-A6622847CAF1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FE1A5-38CB-49E9-968D-B5D4CAA3408D}" type="sibTrans" cxnId="{F01A9BB9-E3E4-4932-9307-A6622847CAF1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C31D2-00A7-47EE-9D57-0C11E7F8DB0F}">
      <dgm:prSet phldrT="[Text]" custT="1"/>
      <dgm:spPr/>
      <dgm:t>
        <a:bodyPr/>
        <a:lstStyle/>
        <a:p>
          <a:r>
            <a:rPr lang="en-US" sz="2000" b="1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Is enough information available for you to use pre-processed data ?</a:t>
          </a:r>
        </a:p>
        <a:p>
          <a:endParaRPr lang="en-US" sz="20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International estimates</a:t>
          </a:r>
        </a:p>
        <a:p>
          <a:pPr>
            <a:buFontTx/>
            <a:buChar char="-"/>
          </a:pPr>
          <a:r>
            <a:rPr lang="en-US" sz="20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National databases/reports with official statistics</a:t>
          </a:r>
        </a:p>
        <a:p>
          <a:pPr>
            <a:buFontTx/>
            <a:buChar char="-"/>
          </a:pPr>
          <a:r>
            <a:rPr lang="en-US" sz="20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Micro databases</a:t>
          </a:r>
        </a:p>
      </dgm:t>
    </dgm:pt>
    <dgm:pt modelId="{F5B95581-2715-464E-AF9C-4100AC334744}" type="parTrans" cxnId="{1946FDE4-B70E-4094-8A55-F8DE5860D351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FED86-DE54-4F97-9E7D-800EDBB6470E}" type="sibTrans" cxnId="{1946FDE4-B70E-4094-8A55-F8DE5860D351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70A212-08D4-41EB-9AE5-44F91ED41AA3}">
      <dgm:prSet phldrT="[Text]" custT="1"/>
      <dgm:spPr/>
      <dgm:t>
        <a:bodyPr/>
        <a:lstStyle/>
        <a:p>
          <a:r>
            <a:rPr lang="en-US" sz="2000" b="1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Is there data to conduct additional analysis (to answer the research question)? </a:t>
          </a:r>
        </a:p>
        <a:p>
          <a:endParaRPr lang="en-US" sz="20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E.g. You might need correlation analysis to see if employment and educational attainment are associated</a:t>
          </a:r>
        </a:p>
        <a:p>
          <a:pPr>
            <a:buFontTx/>
            <a:buChar char="-"/>
          </a:pPr>
          <a:endParaRPr lang="en-US" sz="20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C1D102-0931-43D3-B77E-399B67B9167D}" type="parTrans" cxnId="{9AA8466D-1287-4D4E-A004-7CBEAFAAECC4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ACDDEA-6C5E-4C2A-A9A9-0492925F6F92}" type="sibTrans" cxnId="{9AA8466D-1287-4D4E-A004-7CBEAFAAECC4}">
      <dgm:prSet/>
      <dgm:spPr/>
      <dgm:t>
        <a:bodyPr/>
        <a:lstStyle/>
        <a:p>
          <a:endParaRPr lang="en-US" sz="280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DA717-323B-42E3-B503-5DD7AF7CFB72}" type="pres">
      <dgm:prSet presAssocID="{7DDEF6E1-487A-4ABE-8D36-CBE1AE10C507}" presName="vert0" presStyleCnt="0">
        <dgm:presLayoutVars>
          <dgm:dir/>
          <dgm:animOne val="branch"/>
          <dgm:animLvl val="lvl"/>
        </dgm:presLayoutVars>
      </dgm:prSet>
      <dgm:spPr/>
    </dgm:pt>
    <dgm:pt modelId="{BBAB8619-63DB-423C-BC33-9132A80550E1}" type="pres">
      <dgm:prSet presAssocID="{BE0FB0D2-7E73-487A-AEAB-6042FA711C51}" presName="thickLine" presStyleLbl="alignNode1" presStyleIdx="0" presStyleCnt="1"/>
      <dgm:spPr/>
    </dgm:pt>
    <dgm:pt modelId="{6AB16EA4-2CF5-4555-BF14-ADC0BDE432EC}" type="pres">
      <dgm:prSet presAssocID="{BE0FB0D2-7E73-487A-AEAB-6042FA711C51}" presName="horz1" presStyleCnt="0"/>
      <dgm:spPr/>
    </dgm:pt>
    <dgm:pt modelId="{C8C0F07F-1955-4ED7-86F2-9C4E3CBC9EFA}" type="pres">
      <dgm:prSet presAssocID="{BE0FB0D2-7E73-487A-AEAB-6042FA711C51}" presName="tx1" presStyleLbl="revTx" presStyleIdx="0" presStyleCnt="5" custScaleX="165444" custScaleY="29371"/>
      <dgm:spPr/>
    </dgm:pt>
    <dgm:pt modelId="{1ADA3A3D-A82D-49F7-93D8-88365858ABB9}" type="pres">
      <dgm:prSet presAssocID="{BE0FB0D2-7E73-487A-AEAB-6042FA711C51}" presName="vert1" presStyleCnt="0"/>
      <dgm:spPr/>
    </dgm:pt>
    <dgm:pt modelId="{056115B2-3247-4E1C-8B07-EDD91E4A5AB2}" type="pres">
      <dgm:prSet presAssocID="{27518690-6B5B-42CA-8835-9DA4561EED47}" presName="vertSpace2a" presStyleCnt="0"/>
      <dgm:spPr/>
    </dgm:pt>
    <dgm:pt modelId="{7D2DC46F-1F31-4FA4-8599-8A230E0DBE45}" type="pres">
      <dgm:prSet presAssocID="{27518690-6B5B-42CA-8835-9DA4561EED47}" presName="horz2" presStyleCnt="0"/>
      <dgm:spPr/>
    </dgm:pt>
    <dgm:pt modelId="{17AEAB7D-513F-4B9A-891D-4974A33B30BC}" type="pres">
      <dgm:prSet presAssocID="{27518690-6B5B-42CA-8835-9DA4561EED47}" presName="horzSpace2" presStyleCnt="0"/>
      <dgm:spPr/>
    </dgm:pt>
    <dgm:pt modelId="{BFA2D0E0-A0F4-4019-B4C5-BA2DF381C42B}" type="pres">
      <dgm:prSet presAssocID="{27518690-6B5B-42CA-8835-9DA4561EED47}" presName="tx2" presStyleLbl="revTx" presStyleIdx="1" presStyleCnt="5"/>
      <dgm:spPr/>
    </dgm:pt>
    <dgm:pt modelId="{97F75628-FF12-4852-87A3-EE641BBCD101}" type="pres">
      <dgm:prSet presAssocID="{27518690-6B5B-42CA-8835-9DA4561EED47}" presName="vert2" presStyleCnt="0"/>
      <dgm:spPr/>
    </dgm:pt>
    <dgm:pt modelId="{90DFBA2B-33CF-4E8F-A376-A9C35D638E15}" type="pres">
      <dgm:prSet presAssocID="{27518690-6B5B-42CA-8835-9DA4561EED47}" presName="thinLine2b" presStyleLbl="callout" presStyleIdx="0" presStyleCnt="4"/>
      <dgm:spPr/>
    </dgm:pt>
    <dgm:pt modelId="{4B1905DD-715A-438D-995A-D8E61B302B04}" type="pres">
      <dgm:prSet presAssocID="{27518690-6B5B-42CA-8835-9DA4561EED47}" presName="vertSpace2b" presStyleCnt="0"/>
      <dgm:spPr/>
    </dgm:pt>
    <dgm:pt modelId="{8307DACE-6C96-41CF-AE74-1B305AE74294}" type="pres">
      <dgm:prSet presAssocID="{C55168D1-06E5-477A-A877-4F6EB5DE4D0D}" presName="horz2" presStyleCnt="0"/>
      <dgm:spPr/>
    </dgm:pt>
    <dgm:pt modelId="{A218A442-C1C0-4E8C-A526-C785D9FFBA4F}" type="pres">
      <dgm:prSet presAssocID="{C55168D1-06E5-477A-A877-4F6EB5DE4D0D}" presName="horzSpace2" presStyleCnt="0"/>
      <dgm:spPr/>
    </dgm:pt>
    <dgm:pt modelId="{A0E19600-3056-42E4-B2C2-54BA60980FD8}" type="pres">
      <dgm:prSet presAssocID="{C55168D1-06E5-477A-A877-4F6EB5DE4D0D}" presName="tx2" presStyleLbl="revTx" presStyleIdx="2" presStyleCnt="5"/>
      <dgm:spPr/>
    </dgm:pt>
    <dgm:pt modelId="{D1E2D5E9-289C-470C-8236-3E270C0C9D92}" type="pres">
      <dgm:prSet presAssocID="{C55168D1-06E5-477A-A877-4F6EB5DE4D0D}" presName="vert2" presStyleCnt="0"/>
      <dgm:spPr/>
    </dgm:pt>
    <dgm:pt modelId="{20B4FD92-BD47-4B9D-8824-A0EE8AF3D57E}" type="pres">
      <dgm:prSet presAssocID="{C55168D1-06E5-477A-A877-4F6EB5DE4D0D}" presName="thinLine2b" presStyleLbl="callout" presStyleIdx="1" presStyleCnt="4"/>
      <dgm:spPr/>
    </dgm:pt>
    <dgm:pt modelId="{D37A10F4-7BCC-41FE-9472-F76105BE561B}" type="pres">
      <dgm:prSet presAssocID="{C55168D1-06E5-477A-A877-4F6EB5DE4D0D}" presName="vertSpace2b" presStyleCnt="0"/>
      <dgm:spPr/>
    </dgm:pt>
    <dgm:pt modelId="{2E9C2EEF-71B8-499E-9D36-BFB4651B3F02}" type="pres">
      <dgm:prSet presAssocID="{985C31D2-00A7-47EE-9D57-0C11E7F8DB0F}" presName="horz2" presStyleCnt="0"/>
      <dgm:spPr/>
    </dgm:pt>
    <dgm:pt modelId="{EE9F35EF-55EF-4DE6-A817-E3C477FFE66A}" type="pres">
      <dgm:prSet presAssocID="{985C31D2-00A7-47EE-9D57-0C11E7F8DB0F}" presName="horzSpace2" presStyleCnt="0"/>
      <dgm:spPr/>
    </dgm:pt>
    <dgm:pt modelId="{AE68A114-F582-4526-9906-D37119E003DE}" type="pres">
      <dgm:prSet presAssocID="{985C31D2-00A7-47EE-9D57-0C11E7F8DB0F}" presName="tx2" presStyleLbl="revTx" presStyleIdx="3" presStyleCnt="5"/>
      <dgm:spPr/>
    </dgm:pt>
    <dgm:pt modelId="{0BE61EE6-ED6E-49E2-9F0D-2412DBFD8B76}" type="pres">
      <dgm:prSet presAssocID="{985C31D2-00A7-47EE-9D57-0C11E7F8DB0F}" presName="vert2" presStyleCnt="0"/>
      <dgm:spPr/>
    </dgm:pt>
    <dgm:pt modelId="{610166B8-CB5D-4354-8CA2-6AC373FA43AC}" type="pres">
      <dgm:prSet presAssocID="{985C31D2-00A7-47EE-9D57-0C11E7F8DB0F}" presName="thinLine2b" presStyleLbl="callout" presStyleIdx="2" presStyleCnt="4"/>
      <dgm:spPr/>
    </dgm:pt>
    <dgm:pt modelId="{BC1A139E-F18A-496E-BD6A-FCB548CE30C5}" type="pres">
      <dgm:prSet presAssocID="{985C31D2-00A7-47EE-9D57-0C11E7F8DB0F}" presName="vertSpace2b" presStyleCnt="0"/>
      <dgm:spPr/>
    </dgm:pt>
    <dgm:pt modelId="{7A346674-A3F8-4D8D-991E-B11AA34418A6}" type="pres">
      <dgm:prSet presAssocID="{4C70A212-08D4-41EB-9AE5-44F91ED41AA3}" presName="horz2" presStyleCnt="0"/>
      <dgm:spPr/>
    </dgm:pt>
    <dgm:pt modelId="{C9FE3DE9-4B98-4709-A05A-0E3FA7B56F28}" type="pres">
      <dgm:prSet presAssocID="{4C70A212-08D4-41EB-9AE5-44F91ED41AA3}" presName="horzSpace2" presStyleCnt="0"/>
      <dgm:spPr/>
    </dgm:pt>
    <dgm:pt modelId="{3C13B955-FAF3-4435-AA06-36BB45D41365}" type="pres">
      <dgm:prSet presAssocID="{4C70A212-08D4-41EB-9AE5-44F91ED41AA3}" presName="tx2" presStyleLbl="revTx" presStyleIdx="4" presStyleCnt="5"/>
      <dgm:spPr/>
    </dgm:pt>
    <dgm:pt modelId="{21837D44-D2D5-4D51-84D6-5E8C18E99B7B}" type="pres">
      <dgm:prSet presAssocID="{4C70A212-08D4-41EB-9AE5-44F91ED41AA3}" presName="vert2" presStyleCnt="0"/>
      <dgm:spPr/>
    </dgm:pt>
    <dgm:pt modelId="{EBF99A56-A52C-4CA0-AAC8-197DE6F66F91}" type="pres">
      <dgm:prSet presAssocID="{4C70A212-08D4-41EB-9AE5-44F91ED41AA3}" presName="thinLine2b" presStyleLbl="callout" presStyleIdx="3" presStyleCnt="4"/>
      <dgm:spPr/>
    </dgm:pt>
    <dgm:pt modelId="{C9E7A2E0-4158-49FE-A4C1-1E040F821B68}" type="pres">
      <dgm:prSet presAssocID="{4C70A212-08D4-41EB-9AE5-44F91ED41AA3}" presName="vertSpace2b" presStyleCnt="0"/>
      <dgm:spPr/>
    </dgm:pt>
  </dgm:ptLst>
  <dgm:cxnLst>
    <dgm:cxn modelId="{2F602F04-4D29-4500-9722-0F98B87A73A0}" type="presOf" srcId="{27518690-6B5B-42CA-8835-9DA4561EED47}" destId="{BFA2D0E0-A0F4-4019-B4C5-BA2DF381C42B}" srcOrd="0" destOrd="0" presId="urn:microsoft.com/office/officeart/2008/layout/LinedList"/>
    <dgm:cxn modelId="{FBF14506-B092-4B87-957D-504499F5F6D7}" type="presOf" srcId="{4C70A212-08D4-41EB-9AE5-44F91ED41AA3}" destId="{3C13B955-FAF3-4435-AA06-36BB45D41365}" srcOrd="0" destOrd="0" presId="urn:microsoft.com/office/officeart/2008/layout/LinedList"/>
    <dgm:cxn modelId="{EE15B511-8C1F-46AF-91FE-B3669A1B6B3C}" type="presOf" srcId="{7DDEF6E1-487A-4ABE-8D36-CBE1AE10C507}" destId="{2EBDA717-323B-42E3-B503-5DD7AF7CFB72}" srcOrd="0" destOrd="0" presId="urn:microsoft.com/office/officeart/2008/layout/LinedList"/>
    <dgm:cxn modelId="{9AA8466D-1287-4D4E-A004-7CBEAFAAECC4}" srcId="{BE0FB0D2-7E73-487A-AEAB-6042FA711C51}" destId="{4C70A212-08D4-41EB-9AE5-44F91ED41AA3}" srcOrd="3" destOrd="0" parTransId="{FCC1D102-0931-43D3-B77E-399B67B9167D}" sibTransId="{53ACDDEA-6C5E-4C2A-A9A9-0492925F6F92}"/>
    <dgm:cxn modelId="{0727DC95-C7C3-4868-8E3C-55E520784002}" type="presOf" srcId="{BE0FB0D2-7E73-487A-AEAB-6042FA711C51}" destId="{C8C0F07F-1955-4ED7-86F2-9C4E3CBC9EFA}" srcOrd="0" destOrd="0" presId="urn:microsoft.com/office/officeart/2008/layout/LinedList"/>
    <dgm:cxn modelId="{3FE00BA7-CDF4-49A8-A492-6E989ADC4002}" type="presOf" srcId="{C55168D1-06E5-477A-A877-4F6EB5DE4D0D}" destId="{A0E19600-3056-42E4-B2C2-54BA60980FD8}" srcOrd="0" destOrd="0" presId="urn:microsoft.com/office/officeart/2008/layout/LinedList"/>
    <dgm:cxn modelId="{F01A9BB9-E3E4-4932-9307-A6622847CAF1}" srcId="{BE0FB0D2-7E73-487A-AEAB-6042FA711C51}" destId="{C55168D1-06E5-477A-A877-4F6EB5DE4D0D}" srcOrd="1" destOrd="0" parTransId="{CE9C29F2-EBD6-41C6-A1E9-340D527008C8}" sibTransId="{7C8FE1A5-38CB-49E9-968D-B5D4CAA3408D}"/>
    <dgm:cxn modelId="{2DF6FDC5-9D0B-43ED-9E26-2C92612695FF}" type="presOf" srcId="{985C31D2-00A7-47EE-9D57-0C11E7F8DB0F}" destId="{AE68A114-F582-4526-9906-D37119E003DE}" srcOrd="0" destOrd="0" presId="urn:microsoft.com/office/officeart/2008/layout/LinedList"/>
    <dgm:cxn modelId="{AD8455CC-2F6A-4B15-A7D5-360C32574E8E}" srcId="{7DDEF6E1-487A-4ABE-8D36-CBE1AE10C507}" destId="{BE0FB0D2-7E73-487A-AEAB-6042FA711C51}" srcOrd="0" destOrd="0" parTransId="{9C16A6DC-7CBF-4C14-B77C-C486F9052AA7}" sibTransId="{07C3628C-9B99-4DC0-B904-048BB9207326}"/>
    <dgm:cxn modelId="{1946FDE4-B70E-4094-8A55-F8DE5860D351}" srcId="{BE0FB0D2-7E73-487A-AEAB-6042FA711C51}" destId="{985C31D2-00A7-47EE-9D57-0C11E7F8DB0F}" srcOrd="2" destOrd="0" parTransId="{F5B95581-2715-464E-AF9C-4100AC334744}" sibTransId="{584FED86-DE54-4F97-9E7D-800EDBB6470E}"/>
    <dgm:cxn modelId="{5113C5F7-8E67-4F94-AB7E-3B8CEB311EAD}" srcId="{BE0FB0D2-7E73-487A-AEAB-6042FA711C51}" destId="{27518690-6B5B-42CA-8835-9DA4561EED47}" srcOrd="0" destOrd="0" parTransId="{32AB4607-EEDC-4E66-B2D6-AF0E74D7E48E}" sibTransId="{230E10D4-4896-4731-AB94-5C7E144DF025}"/>
    <dgm:cxn modelId="{977D3C1D-CA2D-4929-950C-739F1D2EE604}" type="presParOf" srcId="{2EBDA717-323B-42E3-B503-5DD7AF7CFB72}" destId="{BBAB8619-63DB-423C-BC33-9132A80550E1}" srcOrd="0" destOrd="0" presId="urn:microsoft.com/office/officeart/2008/layout/LinedList"/>
    <dgm:cxn modelId="{1B8AE866-E6F3-476F-8B56-ABB9CC6EC9C6}" type="presParOf" srcId="{2EBDA717-323B-42E3-B503-5DD7AF7CFB72}" destId="{6AB16EA4-2CF5-4555-BF14-ADC0BDE432EC}" srcOrd="1" destOrd="0" presId="urn:microsoft.com/office/officeart/2008/layout/LinedList"/>
    <dgm:cxn modelId="{F221B1A0-7FF2-4306-8AC2-F1A72CE4BA43}" type="presParOf" srcId="{6AB16EA4-2CF5-4555-BF14-ADC0BDE432EC}" destId="{C8C0F07F-1955-4ED7-86F2-9C4E3CBC9EFA}" srcOrd="0" destOrd="0" presId="urn:microsoft.com/office/officeart/2008/layout/LinedList"/>
    <dgm:cxn modelId="{716D729C-BB0E-48FC-BBD9-BFF52637E013}" type="presParOf" srcId="{6AB16EA4-2CF5-4555-BF14-ADC0BDE432EC}" destId="{1ADA3A3D-A82D-49F7-93D8-88365858ABB9}" srcOrd="1" destOrd="0" presId="urn:microsoft.com/office/officeart/2008/layout/LinedList"/>
    <dgm:cxn modelId="{B27A0AA2-ECC4-4177-89F6-54B8B0FA36E5}" type="presParOf" srcId="{1ADA3A3D-A82D-49F7-93D8-88365858ABB9}" destId="{056115B2-3247-4E1C-8B07-EDD91E4A5AB2}" srcOrd="0" destOrd="0" presId="urn:microsoft.com/office/officeart/2008/layout/LinedList"/>
    <dgm:cxn modelId="{21CFAA4C-6C9A-42DB-ABB7-449438043D4D}" type="presParOf" srcId="{1ADA3A3D-A82D-49F7-93D8-88365858ABB9}" destId="{7D2DC46F-1F31-4FA4-8599-8A230E0DBE45}" srcOrd="1" destOrd="0" presId="urn:microsoft.com/office/officeart/2008/layout/LinedList"/>
    <dgm:cxn modelId="{9436E2F0-5366-4A98-BCD6-8D362FFFF7AA}" type="presParOf" srcId="{7D2DC46F-1F31-4FA4-8599-8A230E0DBE45}" destId="{17AEAB7D-513F-4B9A-891D-4974A33B30BC}" srcOrd="0" destOrd="0" presId="urn:microsoft.com/office/officeart/2008/layout/LinedList"/>
    <dgm:cxn modelId="{85FA0465-7ED4-4BAB-95BA-2BB56414B1F2}" type="presParOf" srcId="{7D2DC46F-1F31-4FA4-8599-8A230E0DBE45}" destId="{BFA2D0E0-A0F4-4019-B4C5-BA2DF381C42B}" srcOrd="1" destOrd="0" presId="urn:microsoft.com/office/officeart/2008/layout/LinedList"/>
    <dgm:cxn modelId="{C9068146-E6B9-4AA3-BECB-6A90997BE520}" type="presParOf" srcId="{7D2DC46F-1F31-4FA4-8599-8A230E0DBE45}" destId="{97F75628-FF12-4852-87A3-EE641BBCD101}" srcOrd="2" destOrd="0" presId="urn:microsoft.com/office/officeart/2008/layout/LinedList"/>
    <dgm:cxn modelId="{F9015F78-179F-4BED-BD9A-3ECFD01EE60F}" type="presParOf" srcId="{1ADA3A3D-A82D-49F7-93D8-88365858ABB9}" destId="{90DFBA2B-33CF-4E8F-A376-A9C35D638E15}" srcOrd="2" destOrd="0" presId="urn:microsoft.com/office/officeart/2008/layout/LinedList"/>
    <dgm:cxn modelId="{112A9161-6B35-4F3A-830D-0A9D2233458C}" type="presParOf" srcId="{1ADA3A3D-A82D-49F7-93D8-88365858ABB9}" destId="{4B1905DD-715A-438D-995A-D8E61B302B04}" srcOrd="3" destOrd="0" presId="urn:microsoft.com/office/officeart/2008/layout/LinedList"/>
    <dgm:cxn modelId="{F37E451F-48F4-4AFE-A7C6-8244ABE51D58}" type="presParOf" srcId="{1ADA3A3D-A82D-49F7-93D8-88365858ABB9}" destId="{8307DACE-6C96-41CF-AE74-1B305AE74294}" srcOrd="4" destOrd="0" presId="urn:microsoft.com/office/officeart/2008/layout/LinedList"/>
    <dgm:cxn modelId="{A6C3E4B8-1679-4A77-8993-4630B3C89309}" type="presParOf" srcId="{8307DACE-6C96-41CF-AE74-1B305AE74294}" destId="{A218A442-C1C0-4E8C-A526-C785D9FFBA4F}" srcOrd="0" destOrd="0" presId="urn:microsoft.com/office/officeart/2008/layout/LinedList"/>
    <dgm:cxn modelId="{EDA58A6E-126A-43B2-A304-6296CBB57862}" type="presParOf" srcId="{8307DACE-6C96-41CF-AE74-1B305AE74294}" destId="{A0E19600-3056-42E4-B2C2-54BA60980FD8}" srcOrd="1" destOrd="0" presId="urn:microsoft.com/office/officeart/2008/layout/LinedList"/>
    <dgm:cxn modelId="{CE12611F-F0EC-46C4-BC3D-517510742B9B}" type="presParOf" srcId="{8307DACE-6C96-41CF-AE74-1B305AE74294}" destId="{D1E2D5E9-289C-470C-8236-3E270C0C9D92}" srcOrd="2" destOrd="0" presId="urn:microsoft.com/office/officeart/2008/layout/LinedList"/>
    <dgm:cxn modelId="{F09F8197-56AF-4044-AA76-B6920E9D1CAA}" type="presParOf" srcId="{1ADA3A3D-A82D-49F7-93D8-88365858ABB9}" destId="{20B4FD92-BD47-4B9D-8824-A0EE8AF3D57E}" srcOrd="5" destOrd="0" presId="urn:microsoft.com/office/officeart/2008/layout/LinedList"/>
    <dgm:cxn modelId="{337DCB65-DBAD-4090-8CB2-9259087EDC69}" type="presParOf" srcId="{1ADA3A3D-A82D-49F7-93D8-88365858ABB9}" destId="{D37A10F4-7BCC-41FE-9472-F76105BE561B}" srcOrd="6" destOrd="0" presId="urn:microsoft.com/office/officeart/2008/layout/LinedList"/>
    <dgm:cxn modelId="{31485347-9775-4A1B-B5E1-13497F4745B5}" type="presParOf" srcId="{1ADA3A3D-A82D-49F7-93D8-88365858ABB9}" destId="{2E9C2EEF-71B8-499E-9D36-BFB4651B3F02}" srcOrd="7" destOrd="0" presId="urn:microsoft.com/office/officeart/2008/layout/LinedList"/>
    <dgm:cxn modelId="{993141A9-4F96-4663-AC9A-89FA0834C68F}" type="presParOf" srcId="{2E9C2EEF-71B8-499E-9D36-BFB4651B3F02}" destId="{EE9F35EF-55EF-4DE6-A817-E3C477FFE66A}" srcOrd="0" destOrd="0" presId="urn:microsoft.com/office/officeart/2008/layout/LinedList"/>
    <dgm:cxn modelId="{8E541B48-C06D-4F53-8FDD-2868C2918034}" type="presParOf" srcId="{2E9C2EEF-71B8-499E-9D36-BFB4651B3F02}" destId="{AE68A114-F582-4526-9906-D37119E003DE}" srcOrd="1" destOrd="0" presId="urn:microsoft.com/office/officeart/2008/layout/LinedList"/>
    <dgm:cxn modelId="{6045CF2D-CCEC-4648-99E7-DC8E29257FD0}" type="presParOf" srcId="{2E9C2EEF-71B8-499E-9D36-BFB4651B3F02}" destId="{0BE61EE6-ED6E-49E2-9F0D-2412DBFD8B76}" srcOrd="2" destOrd="0" presId="urn:microsoft.com/office/officeart/2008/layout/LinedList"/>
    <dgm:cxn modelId="{0D507DB4-F9C2-4F1E-A583-1E57C1993B6A}" type="presParOf" srcId="{1ADA3A3D-A82D-49F7-93D8-88365858ABB9}" destId="{610166B8-CB5D-4354-8CA2-6AC373FA43AC}" srcOrd="8" destOrd="0" presId="urn:microsoft.com/office/officeart/2008/layout/LinedList"/>
    <dgm:cxn modelId="{FF80DEEB-8078-4F67-ABAE-719E510BAD96}" type="presParOf" srcId="{1ADA3A3D-A82D-49F7-93D8-88365858ABB9}" destId="{BC1A139E-F18A-496E-BD6A-FCB548CE30C5}" srcOrd="9" destOrd="0" presId="urn:microsoft.com/office/officeart/2008/layout/LinedList"/>
    <dgm:cxn modelId="{46C106A9-D1CB-4A58-8DB2-346BB25D8CB4}" type="presParOf" srcId="{1ADA3A3D-A82D-49F7-93D8-88365858ABB9}" destId="{7A346674-A3F8-4D8D-991E-B11AA34418A6}" srcOrd="10" destOrd="0" presId="urn:microsoft.com/office/officeart/2008/layout/LinedList"/>
    <dgm:cxn modelId="{D57832D7-8E59-44FC-BEAD-A5C46C18C358}" type="presParOf" srcId="{7A346674-A3F8-4D8D-991E-B11AA34418A6}" destId="{C9FE3DE9-4B98-4709-A05A-0E3FA7B56F28}" srcOrd="0" destOrd="0" presId="urn:microsoft.com/office/officeart/2008/layout/LinedList"/>
    <dgm:cxn modelId="{5D1D654F-DE28-4A6B-8C09-715FA31D3538}" type="presParOf" srcId="{7A346674-A3F8-4D8D-991E-B11AA34418A6}" destId="{3C13B955-FAF3-4435-AA06-36BB45D41365}" srcOrd="1" destOrd="0" presId="urn:microsoft.com/office/officeart/2008/layout/LinedList"/>
    <dgm:cxn modelId="{307CFE92-CFAF-4636-BBD5-B5A516A36C0E}" type="presParOf" srcId="{7A346674-A3F8-4D8D-991E-B11AA34418A6}" destId="{21837D44-D2D5-4D51-84D6-5E8C18E99B7B}" srcOrd="2" destOrd="0" presId="urn:microsoft.com/office/officeart/2008/layout/LinedList"/>
    <dgm:cxn modelId="{0D9F28D4-2744-4BE9-9489-D3102D18AE97}" type="presParOf" srcId="{1ADA3A3D-A82D-49F7-93D8-88365858ABB9}" destId="{EBF99A56-A52C-4CA0-AAC8-197DE6F66F91}" srcOrd="11" destOrd="0" presId="urn:microsoft.com/office/officeart/2008/layout/LinedList"/>
    <dgm:cxn modelId="{D9A2FA57-1B7A-4938-AC49-1B8011E1EAFF}" type="presParOf" srcId="{1ADA3A3D-A82D-49F7-93D8-88365858ABB9}" destId="{C9E7A2E0-4158-49FE-A4C1-1E040F821B6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BACBA-59C7-496C-898F-A4703DB3DFF9}">
      <dsp:nvSpPr>
        <dsp:cNvPr id="0" name=""/>
        <dsp:cNvSpPr/>
      </dsp:nvSpPr>
      <dsp:spPr>
        <a:xfrm>
          <a:off x="0" y="3720"/>
          <a:ext cx="1539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D71E3-BB3C-4B73-9DDE-D360CBCDDD27}">
      <dsp:nvSpPr>
        <dsp:cNvPr id="0" name=""/>
        <dsp:cNvSpPr/>
      </dsp:nvSpPr>
      <dsp:spPr>
        <a:xfrm>
          <a:off x="0" y="3720"/>
          <a:ext cx="3078480" cy="7612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How to select better gender data? </a:t>
          </a:r>
        </a:p>
      </dsp:txBody>
      <dsp:txXfrm>
        <a:off x="0" y="3720"/>
        <a:ext cx="3078480" cy="7612558"/>
      </dsp:txXfrm>
    </dsp:sp>
    <dsp:sp modelId="{401C021F-FCC5-477B-BBA5-7AEA80778DC4}">
      <dsp:nvSpPr>
        <dsp:cNvPr id="0" name=""/>
        <dsp:cNvSpPr/>
      </dsp:nvSpPr>
      <dsp:spPr>
        <a:xfrm>
          <a:off x="3309365" y="48743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Relevant: Users should need/want to use it  </a:t>
          </a:r>
        </a:p>
      </dsp:txBody>
      <dsp:txXfrm>
        <a:off x="3309365" y="48743"/>
        <a:ext cx="12083034" cy="900460"/>
      </dsp:txXfrm>
    </dsp:sp>
    <dsp:sp modelId="{082AB58E-A5BD-4B07-837C-D926A6005D2E}">
      <dsp:nvSpPr>
        <dsp:cNvPr id="0" name=""/>
        <dsp:cNvSpPr/>
      </dsp:nvSpPr>
      <dsp:spPr>
        <a:xfrm>
          <a:off x="3078479" y="949203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E1B64-FF88-4574-8607-2933D04E8402}">
      <dsp:nvSpPr>
        <dsp:cNvPr id="0" name=""/>
        <dsp:cNvSpPr/>
      </dsp:nvSpPr>
      <dsp:spPr>
        <a:xfrm>
          <a:off x="3309365" y="994226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Coherent: Data based on compatible concepts and definitions </a:t>
          </a:r>
        </a:p>
      </dsp:txBody>
      <dsp:txXfrm>
        <a:off x="3309365" y="994226"/>
        <a:ext cx="12083034" cy="900460"/>
      </dsp:txXfrm>
    </dsp:sp>
    <dsp:sp modelId="{F318CA46-804C-4E49-8592-30D534822C38}">
      <dsp:nvSpPr>
        <dsp:cNvPr id="0" name=""/>
        <dsp:cNvSpPr/>
      </dsp:nvSpPr>
      <dsp:spPr>
        <a:xfrm>
          <a:off x="3078479" y="1894686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41068-3A05-4EE1-865A-00DD02E9E3AD}">
      <dsp:nvSpPr>
        <dsp:cNvPr id="0" name=""/>
        <dsp:cNvSpPr/>
      </dsp:nvSpPr>
      <dsp:spPr>
        <a:xfrm>
          <a:off x="3309365" y="1939709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Comparable: Data comparable over time and across countries  </a:t>
          </a:r>
        </a:p>
      </dsp:txBody>
      <dsp:txXfrm>
        <a:off x="3309365" y="1939709"/>
        <a:ext cx="12083034" cy="900460"/>
      </dsp:txXfrm>
    </dsp:sp>
    <dsp:sp modelId="{4CFF48A5-3491-4796-A9B1-31A9CE17FB91}">
      <dsp:nvSpPr>
        <dsp:cNvPr id="0" name=""/>
        <dsp:cNvSpPr/>
      </dsp:nvSpPr>
      <dsp:spPr>
        <a:xfrm>
          <a:off x="3078479" y="2840170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BCBD1-667B-49ED-8FDC-30EF11246A9A}">
      <dsp:nvSpPr>
        <dsp:cNvPr id="0" name=""/>
        <dsp:cNvSpPr/>
      </dsp:nvSpPr>
      <dsp:spPr>
        <a:xfrm>
          <a:off x="3309365" y="2885193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Accurate: Closeness between data and the reality </a:t>
          </a:r>
        </a:p>
      </dsp:txBody>
      <dsp:txXfrm>
        <a:off x="3309365" y="2885193"/>
        <a:ext cx="12083034" cy="900460"/>
      </dsp:txXfrm>
    </dsp:sp>
    <dsp:sp modelId="{32CB5D8A-BDD7-440D-814F-8B502FA1C024}">
      <dsp:nvSpPr>
        <dsp:cNvPr id="0" name=""/>
        <dsp:cNvSpPr/>
      </dsp:nvSpPr>
      <dsp:spPr>
        <a:xfrm>
          <a:off x="3078479" y="3785653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6E9A9-BA19-4621-9384-F1399996CD16}">
      <dsp:nvSpPr>
        <dsp:cNvPr id="0" name=""/>
        <dsp:cNvSpPr/>
      </dsp:nvSpPr>
      <dsp:spPr>
        <a:xfrm>
          <a:off x="3309365" y="3830676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Reliable: Data obtained at two different times should match with each other  </a:t>
          </a:r>
        </a:p>
      </dsp:txBody>
      <dsp:txXfrm>
        <a:off x="3309365" y="3830676"/>
        <a:ext cx="12083034" cy="900460"/>
      </dsp:txXfrm>
    </dsp:sp>
    <dsp:sp modelId="{E64DE277-4ECA-4908-8FDC-D8AEE55E7730}">
      <dsp:nvSpPr>
        <dsp:cNvPr id="0" name=""/>
        <dsp:cNvSpPr/>
      </dsp:nvSpPr>
      <dsp:spPr>
        <a:xfrm>
          <a:off x="3078479" y="4731136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0EE86-E483-4E18-805A-A70C9A1304EF}">
      <dsp:nvSpPr>
        <dsp:cNvPr id="0" name=""/>
        <dsp:cNvSpPr/>
      </dsp:nvSpPr>
      <dsp:spPr>
        <a:xfrm>
          <a:off x="3309365" y="4776159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Timely: Time-period for which the data is of value or can be acted upon  </a:t>
          </a:r>
        </a:p>
      </dsp:txBody>
      <dsp:txXfrm>
        <a:off x="3309365" y="4776159"/>
        <a:ext cx="12083034" cy="900460"/>
      </dsp:txXfrm>
    </dsp:sp>
    <dsp:sp modelId="{D57559AF-E5A6-48E9-AE27-7AC8B5579056}">
      <dsp:nvSpPr>
        <dsp:cNvPr id="0" name=""/>
        <dsp:cNvSpPr/>
      </dsp:nvSpPr>
      <dsp:spPr>
        <a:xfrm>
          <a:off x="3078479" y="5676619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534F4-1271-4891-ABD0-6A49B29A3493}">
      <dsp:nvSpPr>
        <dsp:cNvPr id="0" name=""/>
        <dsp:cNvSpPr/>
      </dsp:nvSpPr>
      <dsp:spPr>
        <a:xfrm>
          <a:off x="3309365" y="5721642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Accessible: Users should be able to readily and freely access the data   </a:t>
          </a:r>
        </a:p>
      </dsp:txBody>
      <dsp:txXfrm>
        <a:off x="3309365" y="5721642"/>
        <a:ext cx="12083034" cy="900460"/>
      </dsp:txXfrm>
    </dsp:sp>
    <dsp:sp modelId="{CC35CD99-C6DF-44D5-8562-15F18AB31DCD}">
      <dsp:nvSpPr>
        <dsp:cNvPr id="0" name=""/>
        <dsp:cNvSpPr/>
      </dsp:nvSpPr>
      <dsp:spPr>
        <a:xfrm>
          <a:off x="3078479" y="6622102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36990-0B46-4CAB-9B37-20E2D125A1F1}">
      <dsp:nvSpPr>
        <dsp:cNvPr id="0" name=""/>
        <dsp:cNvSpPr/>
      </dsp:nvSpPr>
      <dsp:spPr>
        <a:xfrm>
          <a:off x="3309365" y="6667125"/>
          <a:ext cx="12083034" cy="900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rPr>
            <a:t>Interpretable: The ease with which users can understand and properly use data </a:t>
          </a:r>
        </a:p>
      </dsp:txBody>
      <dsp:txXfrm>
        <a:off x="3309365" y="6667125"/>
        <a:ext cx="12083034" cy="900460"/>
      </dsp:txXfrm>
    </dsp:sp>
    <dsp:sp modelId="{335C831D-3F3C-475A-A83F-869F0B5E2D54}">
      <dsp:nvSpPr>
        <dsp:cNvPr id="0" name=""/>
        <dsp:cNvSpPr/>
      </dsp:nvSpPr>
      <dsp:spPr>
        <a:xfrm>
          <a:off x="3078479" y="7567585"/>
          <a:ext cx="1231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70249-1CE3-4B23-99BC-C517AFA3C94C}">
      <dsp:nvSpPr>
        <dsp:cNvPr id="0" name=""/>
        <dsp:cNvSpPr/>
      </dsp:nvSpPr>
      <dsp:spPr>
        <a:xfrm>
          <a:off x="0" y="346018"/>
          <a:ext cx="10439400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213" tIns="395732" rIns="81021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Nationally representative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Sample size large enough to disaggregate data</a:t>
          </a:r>
        </a:p>
      </dsp:txBody>
      <dsp:txXfrm>
        <a:off x="0" y="346018"/>
        <a:ext cx="10439400" cy="1316700"/>
      </dsp:txXfrm>
    </dsp:sp>
    <dsp:sp modelId="{3248EC2C-9D5A-4648-AA53-FF2AC5D005B5}">
      <dsp:nvSpPr>
        <dsp:cNvPr id="0" name=""/>
        <dsp:cNvSpPr/>
      </dsp:nvSpPr>
      <dsp:spPr>
        <a:xfrm>
          <a:off x="521970" y="65578"/>
          <a:ext cx="73075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Sample size</a:t>
          </a:r>
        </a:p>
      </dsp:txBody>
      <dsp:txXfrm>
        <a:off x="549350" y="92958"/>
        <a:ext cx="7252820" cy="506120"/>
      </dsp:txXfrm>
    </dsp:sp>
    <dsp:sp modelId="{9E29DA00-E403-4308-AF7B-464A86CBA0F8}">
      <dsp:nvSpPr>
        <dsp:cNvPr id="0" name=""/>
        <dsp:cNvSpPr/>
      </dsp:nvSpPr>
      <dsp:spPr>
        <a:xfrm>
          <a:off x="0" y="2045759"/>
          <a:ext cx="10439400" cy="164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213" tIns="395732" rIns="81021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Both men and women are interviewed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This means women are sharing their own experience instead of a man sharing their experience</a:t>
          </a:r>
        </a:p>
      </dsp:txBody>
      <dsp:txXfrm>
        <a:off x="0" y="2045759"/>
        <a:ext cx="10439400" cy="1645875"/>
      </dsp:txXfrm>
    </dsp:sp>
    <dsp:sp modelId="{3E51D0D4-81E1-44EB-95F7-6BE8355A5CDB}">
      <dsp:nvSpPr>
        <dsp:cNvPr id="0" name=""/>
        <dsp:cNvSpPr/>
      </dsp:nvSpPr>
      <dsp:spPr>
        <a:xfrm>
          <a:off x="521970" y="1765318"/>
          <a:ext cx="73075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Who is interviewed?</a:t>
          </a:r>
        </a:p>
      </dsp:txBody>
      <dsp:txXfrm>
        <a:off x="549350" y="1792698"/>
        <a:ext cx="7252820" cy="506120"/>
      </dsp:txXfrm>
    </dsp:sp>
    <dsp:sp modelId="{F38F57C3-4625-405A-B32C-DA80C475D22B}">
      <dsp:nvSpPr>
        <dsp:cNvPr id="0" name=""/>
        <dsp:cNvSpPr/>
      </dsp:nvSpPr>
      <dsp:spPr>
        <a:xfrm>
          <a:off x="0" y="4074674"/>
          <a:ext cx="104394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213" tIns="395732" rIns="81021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As compared to a census, which is collected once in 10 years, household surveys data is available once in 5-7 years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Data is more relevant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>
        <a:off x="0" y="4074674"/>
        <a:ext cx="10439400" cy="2034900"/>
      </dsp:txXfrm>
    </dsp:sp>
    <dsp:sp modelId="{A09232AE-2623-43A9-9B8C-359717552B2A}">
      <dsp:nvSpPr>
        <dsp:cNvPr id="0" name=""/>
        <dsp:cNvSpPr/>
      </dsp:nvSpPr>
      <dsp:spPr>
        <a:xfrm>
          <a:off x="521970" y="3794234"/>
          <a:ext cx="73075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Timeliness</a:t>
          </a:r>
        </a:p>
      </dsp:txBody>
      <dsp:txXfrm>
        <a:off x="549350" y="3821614"/>
        <a:ext cx="7252820" cy="506120"/>
      </dsp:txXfrm>
    </dsp:sp>
    <dsp:sp modelId="{8D069A20-E819-45EF-9D9C-B120AC075B45}">
      <dsp:nvSpPr>
        <dsp:cNvPr id="0" name=""/>
        <dsp:cNvSpPr/>
      </dsp:nvSpPr>
      <dsp:spPr>
        <a:xfrm>
          <a:off x="0" y="6492614"/>
          <a:ext cx="10439400" cy="1316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213" tIns="395732" rIns="81021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Data is comparable across countries and time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Standard definitions, classifications and concepts </a:t>
          </a:r>
        </a:p>
      </dsp:txBody>
      <dsp:txXfrm>
        <a:off x="0" y="6492614"/>
        <a:ext cx="10439400" cy="1316700"/>
      </dsp:txXfrm>
    </dsp:sp>
    <dsp:sp modelId="{BF7E7529-9D5D-4468-829D-67B4018FAAD4}">
      <dsp:nvSpPr>
        <dsp:cNvPr id="0" name=""/>
        <dsp:cNvSpPr/>
      </dsp:nvSpPr>
      <dsp:spPr>
        <a:xfrm>
          <a:off x="521970" y="6212174"/>
          <a:ext cx="730758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International comparability</a:t>
          </a:r>
        </a:p>
      </dsp:txBody>
      <dsp:txXfrm>
        <a:off x="549350" y="6239554"/>
        <a:ext cx="7252820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B8619-63DB-423C-BC33-9132A80550E1}">
      <dsp:nvSpPr>
        <dsp:cNvPr id="0" name=""/>
        <dsp:cNvSpPr/>
      </dsp:nvSpPr>
      <dsp:spPr>
        <a:xfrm>
          <a:off x="0" y="3205"/>
          <a:ext cx="1463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0F07F-1955-4ED7-86F2-9C4E3CBC9EFA}">
      <dsp:nvSpPr>
        <dsp:cNvPr id="0" name=""/>
        <dsp:cNvSpPr/>
      </dsp:nvSpPr>
      <dsp:spPr>
        <a:xfrm>
          <a:off x="0" y="3205"/>
          <a:ext cx="4278443" cy="2372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Key considerations</a:t>
          </a:r>
        </a:p>
      </dsp:txBody>
      <dsp:txXfrm>
        <a:off x="0" y="3205"/>
        <a:ext cx="4278443" cy="2372760"/>
      </dsp:txXfrm>
    </dsp:sp>
    <dsp:sp modelId="{BFA2D0E0-A0F4-4019-B4C5-BA2DF381C42B}">
      <dsp:nvSpPr>
        <dsp:cNvPr id="0" name=""/>
        <dsp:cNvSpPr/>
      </dsp:nvSpPr>
      <dsp:spPr>
        <a:xfrm>
          <a:off x="4472396" y="98171"/>
          <a:ext cx="10150197" cy="189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US" sz="2000" b="1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Do you have a research question?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Clear, concise and arguable question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E.g. Is unemployment rate equal for all population groups? </a:t>
          </a:r>
        </a:p>
      </dsp:txBody>
      <dsp:txXfrm>
        <a:off x="4472396" y="98171"/>
        <a:ext cx="10150197" cy="1899334"/>
      </dsp:txXfrm>
    </dsp:sp>
    <dsp:sp modelId="{90DFBA2B-33CF-4E8F-A376-A9C35D638E15}">
      <dsp:nvSpPr>
        <dsp:cNvPr id="0" name=""/>
        <dsp:cNvSpPr/>
      </dsp:nvSpPr>
      <dsp:spPr>
        <a:xfrm>
          <a:off x="4278443" y="1997506"/>
          <a:ext cx="103441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9600-3056-42E4-B2C2-54BA60980FD8}">
      <dsp:nvSpPr>
        <dsp:cNvPr id="0" name=""/>
        <dsp:cNvSpPr/>
      </dsp:nvSpPr>
      <dsp:spPr>
        <a:xfrm>
          <a:off x="4472396" y="2092473"/>
          <a:ext cx="10150197" cy="189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Is there background information to help your analysis?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-E.g. I suspect unemployment rate is higher among women ages 15-29 living in rural areas because women’s rights advocates have been raising this issue lately</a:t>
          </a:r>
        </a:p>
      </dsp:txBody>
      <dsp:txXfrm>
        <a:off x="4472396" y="2092473"/>
        <a:ext cx="10150197" cy="1899334"/>
      </dsp:txXfrm>
    </dsp:sp>
    <dsp:sp modelId="{20B4FD92-BD47-4B9D-8824-A0EE8AF3D57E}">
      <dsp:nvSpPr>
        <dsp:cNvPr id="0" name=""/>
        <dsp:cNvSpPr/>
      </dsp:nvSpPr>
      <dsp:spPr>
        <a:xfrm>
          <a:off x="4278443" y="3991807"/>
          <a:ext cx="103441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8A114-F582-4526-9906-D37119E003DE}">
      <dsp:nvSpPr>
        <dsp:cNvPr id="0" name=""/>
        <dsp:cNvSpPr/>
      </dsp:nvSpPr>
      <dsp:spPr>
        <a:xfrm>
          <a:off x="4472396" y="4086774"/>
          <a:ext cx="10150197" cy="189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Is enough information available for you to use pre-processed data 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International estimates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National databases/reports with official statistics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2000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- Micro databases</a:t>
          </a:r>
        </a:p>
      </dsp:txBody>
      <dsp:txXfrm>
        <a:off x="4472396" y="4086774"/>
        <a:ext cx="10150197" cy="1899334"/>
      </dsp:txXfrm>
    </dsp:sp>
    <dsp:sp modelId="{610166B8-CB5D-4354-8CA2-6AC373FA43AC}">
      <dsp:nvSpPr>
        <dsp:cNvPr id="0" name=""/>
        <dsp:cNvSpPr/>
      </dsp:nvSpPr>
      <dsp:spPr>
        <a:xfrm>
          <a:off x="4278443" y="5986108"/>
          <a:ext cx="103441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3B955-FAF3-4435-AA06-36BB45D41365}">
      <dsp:nvSpPr>
        <dsp:cNvPr id="0" name=""/>
        <dsp:cNvSpPr/>
      </dsp:nvSpPr>
      <dsp:spPr>
        <a:xfrm>
          <a:off x="4472396" y="6081075"/>
          <a:ext cx="10150197" cy="1899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Is there data to conduct additional analysis (to answer the research question)?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rPr>
            <a:t>E.g. You might need correlation analysis to see if employment and educational attainment are associated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en-US" sz="2000" kern="1200" dirty="0">
            <a:solidFill>
              <a:srgbClr val="009CDB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2396" y="6081075"/>
        <a:ext cx="10150197" cy="1899334"/>
      </dsp:txXfrm>
    </dsp:sp>
    <dsp:sp modelId="{EBF99A56-A52C-4CA0-AAC8-197DE6F66F91}">
      <dsp:nvSpPr>
        <dsp:cNvPr id="0" name=""/>
        <dsp:cNvSpPr/>
      </dsp:nvSpPr>
      <dsp:spPr>
        <a:xfrm>
          <a:off x="4278443" y="7980410"/>
          <a:ext cx="103441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94FA9-4AA4-7F49-85BA-5FDB5EB9975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C949-30DC-A548-B0F6-ECAFEB87D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5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1pPr>
    <a:lvl2pPr marL="554492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2pPr>
    <a:lvl3pPr marL="1108984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3pPr>
    <a:lvl4pPr marL="1663476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4pPr>
    <a:lvl5pPr marL="2217969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5pPr>
    <a:lvl6pPr marL="2772461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6pPr>
    <a:lvl7pPr marL="3326953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7pPr>
    <a:lvl8pPr marL="3881445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8pPr>
    <a:lvl9pPr marL="4435937" algn="l" defTabSz="1108984" rtl="0" eaLnBrk="1" latinLnBrk="0" hangingPunct="1">
      <a:defRPr sz="14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240D2B-F4B2-7149-9897-1632B440D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400" userDrawn="1">
          <p15:clr>
            <a:srgbClr val="FBAE40"/>
          </p15:clr>
        </p15:guide>
        <p15:guide id="4" pos="14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Text Placeholder 44">
            <a:extLst>
              <a:ext uri="{FF2B5EF4-FFF2-40B4-BE49-F238E27FC236}">
                <a16:creationId xmlns:a16="http://schemas.microsoft.com/office/drawing/2014/main" id="{20199B3D-584A-C543-8A7C-0C3502E8B0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18F479-D43B-3448-B27E-48A59BEEEC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77600"/>
            <a:ext cx="4283677" cy="128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77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F143D28B-CEE9-B94D-8239-606801726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6203107"/>
            <a:ext cx="9243851" cy="1354217"/>
          </a:xfrm>
        </p:spPr>
        <p:txBody>
          <a:bodyPr anchor="ctr" anchorCtr="0"/>
          <a:lstStyle>
            <a:lvl1pPr>
              <a:defRPr sz="8800" b="1" i="0">
                <a:solidFill>
                  <a:schemeClr val="bg2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C99F6-CECC-3841-B698-177BDD40F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42" y="11658600"/>
            <a:ext cx="3894158" cy="17257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91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Holder 6">
            <a:extLst>
              <a:ext uri="{FF2B5EF4-FFF2-40B4-BE49-F238E27FC236}">
                <a16:creationId xmlns:a16="http://schemas.microsoft.com/office/drawing/2014/main" id="{A1110A4E-A1AD-1E4A-B229-270C8E3E6B78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30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985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71CC9AD-8B2B-9F49-9E91-46A3797BA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2239716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1CA73B6-FAD4-A843-B6FF-D757F87037FE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B46DA-2734-8248-83F0-421C133EE9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676" y="12511772"/>
            <a:ext cx="5478524" cy="97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5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985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BDA858B-C435-CD46-B6F2-5F7D29966F4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600199" y="3160713"/>
            <a:ext cx="10134601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 userDrawn="1">
          <p15:clr>
            <a:srgbClr val="FBAE40"/>
          </p15:clr>
        </p15:guide>
        <p15:guide id="2" pos="1008" userDrawn="1">
          <p15:clr>
            <a:srgbClr val="FBAE40"/>
          </p15:clr>
        </p15:guide>
        <p15:guide id="3" pos="14375" userDrawn="1">
          <p15:clr>
            <a:srgbClr val="FBAE40"/>
          </p15:clr>
        </p15:guide>
        <p15:guide id="4" orient="horz" pos="711" userDrawn="1">
          <p15:clr>
            <a:srgbClr val="FBAE40"/>
          </p15:clr>
        </p15:guide>
        <p15:guide id="5" orient="horz" pos="199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91F0F61-429B-A843-919D-ADD7CBBEF8F1}"/>
              </a:ext>
            </a:extLst>
          </p:cNvPr>
          <p:cNvSpPr/>
          <p:nvPr userDrawn="1"/>
        </p:nvSpPr>
        <p:spPr>
          <a:xfrm>
            <a:off x="1219201" y="994448"/>
            <a:ext cx="21945600" cy="87094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0906" tIns="55453" rIns="110906" bIns="554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64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3BC7A-C7CB-C243-B442-9247E93D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2125685"/>
            <a:ext cx="24384000" cy="125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74CC22-B2D9-BA41-BF4A-F363B31A9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980" y="12498404"/>
            <a:ext cx="2636827" cy="970363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91701D2-F520-3B4C-B848-F4A99FF91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6578" y="1128240"/>
            <a:ext cx="21233951" cy="597236"/>
          </a:xfrm>
        </p:spPr>
        <p:txBody>
          <a:bodyPr/>
          <a:lstStyle>
            <a:lvl1pPr>
              <a:defRPr sz="388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HEADLINES GO HERE</a:t>
            </a: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51AF7839-8814-6549-9D3A-E9469D36C51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1588889" y="12880964"/>
            <a:ext cx="13006083" cy="26129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98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87C2131-5D6B-6C45-9A47-4B4EED88980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2533312" y="3160713"/>
            <a:ext cx="10287000" cy="84978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8A9D1-0404-B54C-9824-8F518E050D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5913" y="3160712"/>
            <a:ext cx="10453687" cy="8497887"/>
          </a:xfrm>
        </p:spPr>
        <p:txBody>
          <a:bodyPr/>
          <a:lstStyle>
            <a:lvl1pPr>
              <a:defRPr sz="2800">
                <a:solidFill>
                  <a:schemeClr val="accent3"/>
                </a:solidFill>
              </a:defRPr>
            </a:lvl1pPr>
            <a:lvl2pPr>
              <a:defRPr sz="2800">
                <a:solidFill>
                  <a:schemeClr val="accent3"/>
                </a:solidFill>
              </a:defRPr>
            </a:lvl2pPr>
            <a:lvl3pPr>
              <a:defRPr sz="2800">
                <a:solidFill>
                  <a:schemeClr val="accent3"/>
                </a:solidFill>
              </a:defRPr>
            </a:lvl3pPr>
            <a:lvl4pPr>
              <a:defRPr sz="2800">
                <a:solidFill>
                  <a:schemeClr val="accent3"/>
                </a:solidFill>
              </a:defRPr>
            </a:lvl4pPr>
            <a:lvl5pPr>
              <a:defRPr sz="2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5447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38">
          <p15:clr>
            <a:srgbClr val="FBAE40"/>
          </p15:clr>
        </p15:guide>
        <p15:guide id="2" pos="1008">
          <p15:clr>
            <a:srgbClr val="FBAE40"/>
          </p15:clr>
        </p15:guide>
        <p15:guide id="3" pos="14375">
          <p15:clr>
            <a:srgbClr val="FBAE40"/>
          </p15:clr>
        </p15:guide>
        <p15:guide id="4" orient="horz" pos="711">
          <p15:clr>
            <a:srgbClr val="FBAE40"/>
          </p15:clr>
        </p15:guide>
        <p15:guide id="5" orient="horz" pos="199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-7375"/>
            <a:ext cx="10166709" cy="13723374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26DEEC23-FCFB-6C4F-9677-FFC98365C9E1}"/>
              </a:ext>
            </a:extLst>
          </p:cNvPr>
          <p:cNvSpPr/>
          <p:nvPr userDrawn="1"/>
        </p:nvSpPr>
        <p:spPr>
          <a:xfrm>
            <a:off x="10114871" y="0"/>
            <a:ext cx="7134565" cy="9816832"/>
          </a:xfrm>
          <a:custGeom>
            <a:avLst/>
            <a:gdLst>
              <a:gd name="connsiteX0" fmla="*/ 0 w 7134101"/>
              <a:gd name="connsiteY0" fmla="*/ 0 h 9816832"/>
              <a:gd name="connsiteX1" fmla="*/ 7134101 w 7134101"/>
              <a:gd name="connsiteY1" fmla="*/ 0 h 9816832"/>
              <a:gd name="connsiteX2" fmla="*/ 7134099 w 7134101"/>
              <a:gd name="connsiteY2" fmla="*/ 6249782 h 9816832"/>
              <a:gd name="connsiteX3" fmla="*/ 3567049 w 7134101"/>
              <a:gd name="connsiteY3" fmla="*/ 9816832 h 9816832"/>
              <a:gd name="connsiteX4" fmla="*/ 3567050 w 7134101"/>
              <a:gd name="connsiteY4" fmla="*/ 9816831 h 9816832"/>
              <a:gd name="connsiteX5" fmla="*/ 0 w 7134101"/>
              <a:gd name="connsiteY5" fmla="*/ 6249781 h 9816832"/>
              <a:gd name="connsiteX6" fmla="*/ 0 w 7134101"/>
              <a:gd name="connsiteY6" fmla="*/ 0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34101" h="9816832">
                <a:moveTo>
                  <a:pt x="0" y="0"/>
                </a:moveTo>
                <a:lnTo>
                  <a:pt x="7134101" y="0"/>
                </a:lnTo>
                <a:lnTo>
                  <a:pt x="7134099" y="6249782"/>
                </a:lnTo>
                <a:cubicBezTo>
                  <a:pt x="7134099" y="8219809"/>
                  <a:pt x="5537076" y="9816832"/>
                  <a:pt x="3567049" y="9816832"/>
                </a:cubicBezTo>
                <a:lnTo>
                  <a:pt x="3567050" y="9816831"/>
                </a:lnTo>
                <a:cubicBezTo>
                  <a:pt x="1597023" y="9816831"/>
                  <a:pt x="0" y="8219808"/>
                  <a:pt x="0" y="62497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B4442DC1-2E7B-EB40-93E8-22074AB92693}"/>
              </a:ext>
            </a:extLst>
          </p:cNvPr>
          <p:cNvSpPr/>
          <p:nvPr userDrawn="1"/>
        </p:nvSpPr>
        <p:spPr>
          <a:xfrm>
            <a:off x="17259307" y="3283974"/>
            <a:ext cx="7134564" cy="10439400"/>
          </a:xfrm>
          <a:custGeom>
            <a:avLst/>
            <a:gdLst>
              <a:gd name="connsiteX0" fmla="*/ 3567050 w 7134100"/>
              <a:gd name="connsiteY0" fmla="*/ 0 h 10439400"/>
              <a:gd name="connsiteX1" fmla="*/ 7134100 w 7134100"/>
              <a:gd name="connsiteY1" fmla="*/ 3567050 h 10439400"/>
              <a:gd name="connsiteX2" fmla="*/ 7134098 w 7134100"/>
              <a:gd name="connsiteY2" fmla="*/ 10439400 h 10439400"/>
              <a:gd name="connsiteX3" fmla="*/ 0 w 7134100"/>
              <a:gd name="connsiteY3" fmla="*/ 10439400 h 10439400"/>
              <a:gd name="connsiteX4" fmla="*/ 0 w 7134100"/>
              <a:gd name="connsiteY4" fmla="*/ 3567050 h 10439400"/>
              <a:gd name="connsiteX5" fmla="*/ 3567050 w 7134100"/>
              <a:gd name="connsiteY5" fmla="*/ 0 h 1043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0" h="10439400">
                <a:moveTo>
                  <a:pt x="3567050" y="0"/>
                </a:moveTo>
                <a:cubicBezTo>
                  <a:pt x="5537078" y="0"/>
                  <a:pt x="7134100" y="1597023"/>
                  <a:pt x="7134100" y="3567050"/>
                </a:cubicBezTo>
                <a:lnTo>
                  <a:pt x="7134098" y="10439400"/>
                </a:lnTo>
                <a:lnTo>
                  <a:pt x="0" y="10439400"/>
                </a:lnTo>
                <a:lnTo>
                  <a:pt x="0" y="3567050"/>
                </a:lnTo>
                <a:cubicBezTo>
                  <a:pt x="0" y="1597023"/>
                  <a:pt x="1597022" y="0"/>
                  <a:pt x="356705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5D5C7-FA50-304B-AFB1-D33280E45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569978"/>
            <a:ext cx="7696200" cy="13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1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  <p15:guide id="4" pos="14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273588" y="3283974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7775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7448B7D5-8F75-F849-9548-6AE5A0208755}"/>
              </a:ext>
            </a:extLst>
          </p:cNvPr>
          <p:cNvSpPr/>
          <p:nvPr userDrawn="1"/>
        </p:nvSpPr>
        <p:spPr>
          <a:xfrm>
            <a:off x="-29534" y="0"/>
            <a:ext cx="10166709" cy="13715999"/>
          </a:xfrm>
          <a:custGeom>
            <a:avLst/>
            <a:gdLst>
              <a:gd name="connsiteX0" fmla="*/ 5604 w 10166709"/>
              <a:gd name="connsiteY0" fmla="*/ 0 h 13679128"/>
              <a:gd name="connsiteX1" fmla="*/ 7194221 w 10166709"/>
              <a:gd name="connsiteY1" fmla="*/ 0 h 13679128"/>
              <a:gd name="connsiteX2" fmla="*/ 7255939 w 10166709"/>
              <a:gd name="connsiteY2" fmla="*/ 60486 h 13679128"/>
              <a:gd name="connsiteX3" fmla="*/ 10161773 w 10166709"/>
              <a:gd name="connsiteY3" fmla="*/ 7137924 h 13679128"/>
              <a:gd name="connsiteX4" fmla="*/ 10161773 w 10166709"/>
              <a:gd name="connsiteY4" fmla="*/ 11363631 h 13679128"/>
              <a:gd name="connsiteX5" fmla="*/ 10166709 w 10166709"/>
              <a:gd name="connsiteY5" fmla="*/ 11363631 h 13679128"/>
              <a:gd name="connsiteX6" fmla="*/ 10166709 w 10166709"/>
              <a:gd name="connsiteY6" fmla="*/ 13679128 h 13679128"/>
              <a:gd name="connsiteX7" fmla="*/ 0 w 10166709"/>
              <a:gd name="connsiteY7" fmla="*/ 13679128 h 13679128"/>
              <a:gd name="connsiteX8" fmla="*/ 0 w 10166709"/>
              <a:gd name="connsiteY8" fmla="*/ 11363631 h 13679128"/>
              <a:gd name="connsiteX9" fmla="*/ 5604 w 10166709"/>
              <a:gd name="connsiteY9" fmla="*/ 11363631 h 13679128"/>
              <a:gd name="connsiteX10" fmla="*/ 5604 w 10166709"/>
              <a:gd name="connsiteY10" fmla="*/ 0 h 136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6709" h="13679128">
                <a:moveTo>
                  <a:pt x="5604" y="0"/>
                </a:moveTo>
                <a:lnTo>
                  <a:pt x="7194221" y="0"/>
                </a:lnTo>
                <a:lnTo>
                  <a:pt x="7255939" y="60486"/>
                </a:lnTo>
                <a:cubicBezTo>
                  <a:pt x="9053847" y="1886649"/>
                  <a:pt x="10161773" y="4383965"/>
                  <a:pt x="10161773" y="7137924"/>
                </a:cubicBezTo>
                <a:lnTo>
                  <a:pt x="10161773" y="11363631"/>
                </a:lnTo>
                <a:lnTo>
                  <a:pt x="10166709" y="11363631"/>
                </a:lnTo>
                <a:lnTo>
                  <a:pt x="10166709" y="13679128"/>
                </a:lnTo>
                <a:lnTo>
                  <a:pt x="0" y="13679128"/>
                </a:lnTo>
                <a:lnTo>
                  <a:pt x="0" y="11363631"/>
                </a:lnTo>
                <a:lnTo>
                  <a:pt x="5604" y="11363631"/>
                </a:lnTo>
                <a:lnTo>
                  <a:pt x="560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31731" y="5666362"/>
            <a:ext cx="6553627" cy="2769989"/>
          </a:xfrm>
        </p:spPr>
        <p:txBody>
          <a:bodyPr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TITLE PAGE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12C22081-661F-1849-B549-87A67910E3B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31731" y="8803957"/>
            <a:ext cx="6553627" cy="492443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January 2020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0139643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3019598-4E58-A24A-BF4E-C64B2E4E3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62" y="813104"/>
            <a:ext cx="4504749" cy="1657766"/>
          </a:xfrm>
          <a:prstGeom prst="rect">
            <a:avLst/>
          </a:prstGeom>
        </p:spPr>
      </p:pic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A6E94390-36E6-E64F-BE2F-23353625F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31731" y="5020894"/>
            <a:ext cx="6553627" cy="307777"/>
          </a:xfr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MAKING EVERY WOMAN AND GIRL COUNT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2D315-B06D-BB48-9751-43173E6E5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483" y="11506200"/>
            <a:ext cx="3894158" cy="17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0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3EBB1D2-8FF2-FB49-8D1C-759E0F617E68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DE1267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9D23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F38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</p:spPr>
        <p:txBody>
          <a:bodyPr anchor="ctr" anchorCtr="0"/>
          <a:lstStyle>
            <a:lvl1pPr algn="r">
              <a:defRPr sz="8800" b="0" i="0">
                <a:solidFill>
                  <a:srgbClr val="FCC408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52667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18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C005FC8-CBD6-8041-BADD-1262FA29486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FF382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A1184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18476A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164421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25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98E4543-37D9-BE4E-9733-AD5B1380468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C00000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DE1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25BCE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32203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B21F7C5-8D75-0241-AC55-8A4E8C33EA0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E4233A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25BCE1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4B9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31" y="5878419"/>
            <a:ext cx="2337428" cy="1951788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rgbClr val="FD6824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25749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2EC1AF14-B671-8D4D-8B24-9FD787AD330B}"/>
              </a:ext>
            </a:extLst>
          </p:cNvPr>
          <p:cNvSpPr/>
          <p:nvPr userDrawn="1"/>
        </p:nvSpPr>
        <p:spPr>
          <a:xfrm>
            <a:off x="1" y="0"/>
            <a:ext cx="24384000" cy="13716000"/>
          </a:xfrm>
          <a:prstGeom prst="rect">
            <a:avLst/>
          </a:prstGeom>
          <a:solidFill>
            <a:srgbClr val="55C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3889FB7-AAD8-1A4D-9418-79EF8DFED551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E4E067-AA64-1049-B441-A9E0C8EC99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547633" y="3914102"/>
            <a:ext cx="7110412" cy="10432026"/>
          </a:xfrm>
          <a:custGeom>
            <a:avLst/>
            <a:gdLst>
              <a:gd name="connsiteX0" fmla="*/ 3553000 w 7110412"/>
              <a:gd name="connsiteY0" fmla="*/ 0 h 10432026"/>
              <a:gd name="connsiteX1" fmla="*/ 7101866 w 7110412"/>
              <a:gd name="connsiteY1" fmla="*/ 3202340 h 10432026"/>
              <a:gd name="connsiteX2" fmla="*/ 7110412 w 7110412"/>
              <a:gd name="connsiteY2" fmla="*/ 3314714 h 10432026"/>
              <a:gd name="connsiteX3" fmla="*/ 7110412 w 7110412"/>
              <a:gd name="connsiteY3" fmla="*/ 10432026 h 10432026"/>
              <a:gd name="connsiteX4" fmla="*/ 0 w 7110412"/>
              <a:gd name="connsiteY4" fmla="*/ 10432026 h 10432026"/>
              <a:gd name="connsiteX5" fmla="*/ 0 w 7110412"/>
              <a:gd name="connsiteY5" fmla="*/ 3256747 h 10432026"/>
              <a:gd name="connsiteX6" fmla="*/ 4138 w 7110412"/>
              <a:gd name="connsiteY6" fmla="*/ 3202340 h 10432026"/>
              <a:gd name="connsiteX7" fmla="*/ 3553000 w 7110412"/>
              <a:gd name="connsiteY7" fmla="*/ 0 h 1043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0412" h="10432026">
                <a:moveTo>
                  <a:pt x="3553000" y="0"/>
                </a:moveTo>
                <a:cubicBezTo>
                  <a:pt x="5400022" y="0"/>
                  <a:pt x="6919186" y="1403634"/>
                  <a:pt x="7101866" y="3202340"/>
                </a:cubicBezTo>
                <a:lnTo>
                  <a:pt x="7110412" y="3314714"/>
                </a:lnTo>
                <a:lnTo>
                  <a:pt x="7110412" y="10432026"/>
                </a:lnTo>
                <a:lnTo>
                  <a:pt x="0" y="10432026"/>
                </a:lnTo>
                <a:lnTo>
                  <a:pt x="0" y="3256747"/>
                </a:lnTo>
                <a:lnTo>
                  <a:pt x="4138" y="3202340"/>
                </a:lnTo>
                <a:cubicBezTo>
                  <a:pt x="186818" y="1403634"/>
                  <a:pt x="1705978" y="0"/>
                  <a:pt x="3553000" y="0"/>
                </a:cubicBezTo>
                <a:close/>
              </a:path>
            </a:pathLst>
          </a:custGeom>
          <a:solidFill>
            <a:srgbClr val="00689D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D0DF86D-51E6-E24F-914C-9DACEDE57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0" y="0"/>
            <a:ext cx="7111661" cy="9816832"/>
          </a:xfrm>
          <a:custGeom>
            <a:avLst/>
            <a:gdLst>
              <a:gd name="connsiteX0" fmla="*/ 0 w 7111661"/>
              <a:gd name="connsiteY0" fmla="*/ 0 h 9816832"/>
              <a:gd name="connsiteX1" fmla="*/ 7111661 w 7111661"/>
              <a:gd name="connsiteY1" fmla="*/ 0 h 9816832"/>
              <a:gd name="connsiteX2" fmla="*/ 7111659 w 7111661"/>
              <a:gd name="connsiteY2" fmla="*/ 6249782 h 9816832"/>
              <a:gd name="connsiteX3" fmla="*/ 3544377 w 7111661"/>
              <a:gd name="connsiteY3" fmla="*/ 9816832 h 9816832"/>
              <a:gd name="connsiteX4" fmla="*/ 3544378 w 7111661"/>
              <a:gd name="connsiteY4" fmla="*/ 9816831 h 9816832"/>
              <a:gd name="connsiteX5" fmla="*/ 18199 w 7111661"/>
              <a:gd name="connsiteY5" fmla="*/ 6793008 h 9816832"/>
              <a:gd name="connsiteX6" fmla="*/ 0 w 7111661"/>
              <a:gd name="connsiteY6" fmla="*/ 6649796 h 981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1661" h="9816832">
                <a:moveTo>
                  <a:pt x="0" y="0"/>
                </a:moveTo>
                <a:lnTo>
                  <a:pt x="7111661" y="0"/>
                </a:lnTo>
                <a:lnTo>
                  <a:pt x="7111659" y="6249782"/>
                </a:lnTo>
                <a:cubicBezTo>
                  <a:pt x="7111659" y="8219809"/>
                  <a:pt x="5514532" y="9816832"/>
                  <a:pt x="3544377" y="9816832"/>
                </a:cubicBezTo>
                <a:lnTo>
                  <a:pt x="3544378" y="9816831"/>
                </a:lnTo>
                <a:cubicBezTo>
                  <a:pt x="1758925" y="9816831"/>
                  <a:pt x="279836" y="8505213"/>
                  <a:pt x="18199" y="6793008"/>
                </a:cubicBezTo>
                <a:lnTo>
                  <a:pt x="0" y="6649796"/>
                </a:lnTo>
                <a:close/>
              </a:path>
            </a:pathLst>
          </a:custGeom>
          <a:solidFill>
            <a:srgbClr val="FCC408"/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B042ED95-4302-4E49-994E-49C444AF4A1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A0B26798-F401-5A48-B35B-8FBA2ABC1520}"/>
              </a:ext>
            </a:extLst>
          </p:cNvPr>
          <p:cNvSpPr/>
          <p:nvPr userDrawn="1"/>
        </p:nvSpPr>
        <p:spPr>
          <a:xfrm>
            <a:off x="13413068" y="983158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FD6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958F8E9D-060C-9A40-8245-A770DA17C316}"/>
              </a:ext>
            </a:extLst>
          </p:cNvPr>
          <p:cNvSpPr/>
          <p:nvPr userDrawn="1"/>
        </p:nvSpPr>
        <p:spPr>
          <a:xfrm>
            <a:off x="0" y="2"/>
            <a:ext cx="3595752" cy="7372"/>
          </a:xfrm>
          <a:custGeom>
            <a:avLst/>
            <a:gdLst>
              <a:gd name="connsiteX0" fmla="*/ 0 w 3595752"/>
              <a:gd name="connsiteY0" fmla="*/ 0 h 7372"/>
              <a:gd name="connsiteX1" fmla="*/ 3576900 w 3595752"/>
              <a:gd name="connsiteY1" fmla="*/ 0 h 7372"/>
              <a:gd name="connsiteX2" fmla="*/ 3595752 w 3595752"/>
              <a:gd name="connsiteY2" fmla="*/ 7372 h 7372"/>
              <a:gd name="connsiteX3" fmla="*/ 0 w 3595752"/>
              <a:gd name="connsiteY3" fmla="*/ 7372 h 7372"/>
              <a:gd name="connsiteX4" fmla="*/ 0 w 3595752"/>
              <a:gd name="connsiteY4" fmla="*/ 0 h 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5752" h="7372">
                <a:moveTo>
                  <a:pt x="0" y="0"/>
                </a:moveTo>
                <a:lnTo>
                  <a:pt x="3576900" y="0"/>
                </a:lnTo>
                <a:lnTo>
                  <a:pt x="3595752" y="7372"/>
                </a:lnTo>
                <a:lnTo>
                  <a:pt x="0" y="73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9E79266-9528-DD43-A25B-14E4743DAC42}"/>
              </a:ext>
            </a:extLst>
          </p:cNvPr>
          <p:cNvSpPr/>
          <p:nvPr userDrawn="1"/>
        </p:nvSpPr>
        <p:spPr>
          <a:xfrm>
            <a:off x="-29534" y="7374"/>
            <a:ext cx="29534" cy="13716000"/>
          </a:xfrm>
          <a:custGeom>
            <a:avLst/>
            <a:gdLst>
              <a:gd name="connsiteX0" fmla="*/ 0 w 29534"/>
              <a:gd name="connsiteY0" fmla="*/ 0 h 13716000"/>
              <a:gd name="connsiteX1" fmla="*/ 29534 w 29534"/>
              <a:gd name="connsiteY1" fmla="*/ 0 h 13716000"/>
              <a:gd name="connsiteX2" fmla="*/ 29534 w 29534"/>
              <a:gd name="connsiteY2" fmla="*/ 13716000 h 13716000"/>
              <a:gd name="connsiteX3" fmla="*/ 0 w 29534"/>
              <a:gd name="connsiteY3" fmla="*/ 13716000 h 13716000"/>
              <a:gd name="connsiteX4" fmla="*/ 0 w 29534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4" h="13716000">
                <a:moveTo>
                  <a:pt x="0" y="0"/>
                </a:moveTo>
                <a:lnTo>
                  <a:pt x="29534" y="0"/>
                </a:lnTo>
                <a:lnTo>
                  <a:pt x="29534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C8AE72E-8079-3145-875C-1179E84E7399}"/>
              </a:ext>
            </a:extLst>
          </p:cNvPr>
          <p:cNvSpPr/>
          <p:nvPr userDrawn="1"/>
        </p:nvSpPr>
        <p:spPr>
          <a:xfrm rot="10800000">
            <a:off x="20547633" y="0"/>
            <a:ext cx="7134565" cy="3891795"/>
          </a:xfrm>
          <a:custGeom>
            <a:avLst/>
            <a:gdLst>
              <a:gd name="connsiteX0" fmla="*/ 3567050 w 7134101"/>
              <a:gd name="connsiteY0" fmla="*/ 0 h 3891795"/>
              <a:gd name="connsiteX1" fmla="*/ 7134101 w 7134101"/>
              <a:gd name="connsiteY1" fmla="*/ 3567050 h 3891795"/>
              <a:gd name="connsiteX2" fmla="*/ 7134101 w 7134101"/>
              <a:gd name="connsiteY2" fmla="*/ 3891795 h 3891795"/>
              <a:gd name="connsiteX3" fmla="*/ 0 w 7134101"/>
              <a:gd name="connsiteY3" fmla="*/ 3891795 h 3891795"/>
              <a:gd name="connsiteX4" fmla="*/ 0 w 7134101"/>
              <a:gd name="connsiteY4" fmla="*/ 3567050 h 3891795"/>
              <a:gd name="connsiteX5" fmla="*/ 3567050 w 7134101"/>
              <a:gd name="connsiteY5" fmla="*/ 0 h 38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4101" h="3891795">
                <a:moveTo>
                  <a:pt x="3567050" y="0"/>
                </a:moveTo>
                <a:cubicBezTo>
                  <a:pt x="5537077" y="0"/>
                  <a:pt x="7134101" y="1597023"/>
                  <a:pt x="7134101" y="3567050"/>
                </a:cubicBezTo>
                <a:lnTo>
                  <a:pt x="7134101" y="3891795"/>
                </a:lnTo>
                <a:lnTo>
                  <a:pt x="0" y="3891795"/>
                </a:lnTo>
                <a:lnTo>
                  <a:pt x="0" y="3567050"/>
                </a:lnTo>
                <a:cubicBezTo>
                  <a:pt x="0" y="1597023"/>
                  <a:pt x="1597023" y="0"/>
                  <a:pt x="3567050" y="0"/>
                </a:cubicBezTo>
                <a:close/>
              </a:path>
            </a:pathLst>
          </a:custGeom>
          <a:solidFill>
            <a:srgbClr val="3D7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6" tIns="45723" rIns="91446" bIns="4572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83"/>
          </a:p>
        </p:txBody>
      </p:sp>
      <p:sp>
        <p:nvSpPr>
          <p:cNvPr id="15" name="Text Placeholder 44">
            <a:extLst>
              <a:ext uri="{FF2B5EF4-FFF2-40B4-BE49-F238E27FC236}">
                <a16:creationId xmlns:a16="http://schemas.microsoft.com/office/drawing/2014/main" id="{412B251C-DB28-474E-9CDB-04C256EC4C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>
            <a:noAutofit/>
          </a:bodyPr>
          <a:lstStyle>
            <a:lvl1pPr algn="r">
              <a:defRPr sz="8800" b="0" i="0">
                <a:solidFill>
                  <a:srgbClr val="55C02B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75332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2">
          <p15:clr>
            <a:srgbClr val="FBAE40"/>
          </p15:clr>
        </p15:guide>
        <p15:guide id="2" pos="1008">
          <p15:clr>
            <a:srgbClr val="FBAE40"/>
          </p15:clr>
        </p15:guide>
        <p15:guide id="3" pos="14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A27C36-E27C-2F4F-A088-A56664D319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0" t="1978" r="23611" b="51517"/>
          <a:stretch/>
        </p:blipFill>
        <p:spPr>
          <a:xfrm>
            <a:off x="0" y="-26276"/>
            <a:ext cx="24384000" cy="1374227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D82651DA-9416-B148-9CC1-548590E104E3}"/>
              </a:ext>
            </a:extLst>
          </p:cNvPr>
          <p:cNvSpPr/>
          <p:nvPr userDrawn="1"/>
        </p:nvSpPr>
        <p:spPr>
          <a:xfrm>
            <a:off x="-29534" y="5885793"/>
            <a:ext cx="3077534" cy="1944414"/>
          </a:xfrm>
          <a:custGeom>
            <a:avLst/>
            <a:gdLst>
              <a:gd name="connsiteX0" fmla="*/ 0 w 3077534"/>
              <a:gd name="connsiteY0" fmla="*/ 0 h 1944414"/>
              <a:gd name="connsiteX1" fmla="*/ 2105327 w 3077534"/>
              <a:gd name="connsiteY1" fmla="*/ 0 h 1944414"/>
              <a:gd name="connsiteX2" fmla="*/ 3077534 w 3077534"/>
              <a:gd name="connsiteY2" fmla="*/ 972207 h 1944414"/>
              <a:gd name="connsiteX3" fmla="*/ 2105327 w 3077534"/>
              <a:gd name="connsiteY3" fmla="*/ 1944414 h 1944414"/>
              <a:gd name="connsiteX4" fmla="*/ 0 w 3077534"/>
              <a:gd name="connsiteY4" fmla="*/ 1944414 h 1944414"/>
              <a:gd name="connsiteX5" fmla="*/ 0 w 3077534"/>
              <a:gd name="connsiteY5" fmla="*/ 0 h 194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7534" h="1944414">
                <a:moveTo>
                  <a:pt x="0" y="0"/>
                </a:moveTo>
                <a:lnTo>
                  <a:pt x="2105327" y="0"/>
                </a:lnTo>
                <a:cubicBezTo>
                  <a:pt x="2642262" y="0"/>
                  <a:pt x="3077534" y="435272"/>
                  <a:pt x="3077534" y="972207"/>
                </a:cubicBezTo>
                <a:cubicBezTo>
                  <a:pt x="3077534" y="1509142"/>
                  <a:pt x="2642262" y="1944414"/>
                  <a:pt x="2105327" y="1944414"/>
                </a:cubicBezTo>
                <a:lnTo>
                  <a:pt x="0" y="194441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6C7847BA-1138-7448-A7F6-486DBCB1CE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81550" y="3914103"/>
            <a:ext cx="9243851" cy="5917478"/>
          </a:xfrm>
        </p:spPr>
        <p:txBody>
          <a:bodyPr anchor="ctr" anchorCtr="0"/>
          <a:lstStyle>
            <a:lvl1pPr>
              <a:defRPr sz="6001" b="1" i="0">
                <a:solidFill>
                  <a:schemeClr val="bg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DIVIDER SLIDE HEADLINE</a:t>
            </a:r>
          </a:p>
        </p:txBody>
      </p:sp>
      <p:sp>
        <p:nvSpPr>
          <p:cNvPr id="7" name="Text Placeholder 44">
            <a:extLst>
              <a:ext uri="{FF2B5EF4-FFF2-40B4-BE49-F238E27FC236}">
                <a16:creationId xmlns:a16="http://schemas.microsoft.com/office/drawing/2014/main" id="{8680F977-4DC9-1044-9230-F07BB4612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773" y="5885793"/>
            <a:ext cx="2337428" cy="1944413"/>
          </a:xfrm>
          <a:noFill/>
        </p:spPr>
        <p:txBody>
          <a:bodyPr anchor="ctr" anchorCtr="0"/>
          <a:lstStyle>
            <a:lvl1pPr algn="r">
              <a:defRPr sz="8800" b="0" i="0">
                <a:solidFill>
                  <a:schemeClr val="tx1"/>
                </a:solidFill>
                <a:latin typeface="Montserrat" panose="02000505000000020004" pitchFamily="2" charset="77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708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5998" y="1181448"/>
            <a:ext cx="21212006" cy="438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pPr rtl="0"/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85998" y="3154681"/>
            <a:ext cx="212120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marL="0" algn="l" rtl="0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65" r:id="rId11"/>
    <p:sldLayoutId id="2147483664" r:id="rId12"/>
    <p:sldLayoutId id="2147483666" r:id="rId13"/>
    <p:sldLayoutId id="2147483678" r:id="rId14"/>
    <p:sldLayoutId id="2147483667" r:id="rId15"/>
    <p:sldLayoutId id="2147483676" r:id="rId16"/>
    <p:sldLayoutId id="2147483663" r:id="rId17"/>
  </p:sldLayoutIdLst>
  <p:hf sldNum="0" hdr="0" ftr="0"/>
  <p:txStyles>
    <p:titleStyle>
      <a:lvl1pPr>
        <a:defRPr sz="3881">
          <a:latin typeface="+mj-lt"/>
          <a:ea typeface="+mj-ea"/>
          <a:cs typeface="+mj-cs"/>
        </a:defRPr>
      </a:lvl1pPr>
    </p:titleStyle>
    <p:bodyStyle>
      <a:lvl1pPr marL="0" algn="l" rtl="0">
        <a:defRPr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4547">
        <a:defRPr>
          <a:latin typeface="+mn-lt"/>
          <a:ea typeface="+mn-ea"/>
          <a:cs typeface="+mn-cs"/>
        </a:defRPr>
      </a:lvl2pPr>
      <a:lvl3pPr marL="1109095">
        <a:defRPr>
          <a:latin typeface="+mn-lt"/>
          <a:ea typeface="+mn-ea"/>
          <a:cs typeface="+mn-cs"/>
        </a:defRPr>
      </a:lvl3pPr>
      <a:lvl4pPr marL="1663642">
        <a:defRPr>
          <a:latin typeface="+mn-lt"/>
          <a:ea typeface="+mn-ea"/>
          <a:cs typeface="+mn-cs"/>
        </a:defRPr>
      </a:lvl4pPr>
      <a:lvl5pPr marL="2218191">
        <a:defRPr>
          <a:latin typeface="+mn-lt"/>
          <a:ea typeface="+mn-ea"/>
          <a:cs typeface="+mn-cs"/>
        </a:defRPr>
      </a:lvl5pPr>
      <a:lvl6pPr marL="2772738">
        <a:defRPr>
          <a:latin typeface="+mn-lt"/>
          <a:ea typeface="+mn-ea"/>
          <a:cs typeface="+mn-cs"/>
        </a:defRPr>
      </a:lvl6pPr>
      <a:lvl7pPr marL="3327286">
        <a:defRPr>
          <a:latin typeface="+mn-lt"/>
          <a:ea typeface="+mn-ea"/>
          <a:cs typeface="+mn-cs"/>
        </a:defRPr>
      </a:lvl7pPr>
      <a:lvl8pPr marL="3881833">
        <a:defRPr>
          <a:latin typeface="+mn-lt"/>
          <a:ea typeface="+mn-ea"/>
          <a:cs typeface="+mn-cs"/>
        </a:defRPr>
      </a:lvl8pPr>
      <a:lvl9pPr marL="443638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ational.ipums.org/international/" TargetMode="External"/><Relationship Id="rId2" Type="http://schemas.openxmlformats.org/officeDocument/2006/relationships/hyperlink" Target="https://statcompiler.com/en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mics.unicef.org/surveys" TargetMode="External"/><Relationship Id="rId4" Type="http://schemas.openxmlformats.org/officeDocument/2006/relationships/hyperlink" Target="https://www.dhsprogram.com/data/available-datasets.cf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ata.unwomen.org/data-portal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indicators/database/" TargetMode="External"/><Relationship Id="rId2" Type="http://schemas.openxmlformats.org/officeDocument/2006/relationships/hyperlink" Target="https://data.unwomen.org/data-porta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ata.worldbank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0EA10-4022-7842-A487-287027858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4876800"/>
            <a:ext cx="8915399" cy="3693832"/>
          </a:xfrm>
        </p:spPr>
        <p:txBody>
          <a:bodyPr/>
          <a:lstStyle/>
          <a:p>
            <a:r>
              <a:rPr lang="en-US" dirty="0"/>
              <a:t>Finding the right gender data and conducting basic analysis 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0DD5C9-3673-6744-8293-0337B39C0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3048000"/>
            <a:ext cx="8686799" cy="7755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  <a:latin typeface="Gill Sans MT" panose="020B0502020104020203" pitchFamily="34" charset="0"/>
              </a:rPr>
              <a:t>ASIA-PACIFIC TRAINING CURRICULUM ON GENDER STATISTICS</a:t>
            </a:r>
          </a:p>
        </p:txBody>
      </p:sp>
    </p:spTree>
    <p:extLst>
      <p:ext uri="{BB962C8B-B14F-4D97-AF65-F5344CB8AC3E}">
        <p14:creationId xmlns:p14="http://schemas.microsoft.com/office/powerpoint/2010/main" val="138298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D5C41-3E07-488A-8351-ACF7EFA447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DF639-2E1C-441C-B15E-95BF8EFF27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024" y="2514600"/>
            <a:ext cx="21233951" cy="1292662"/>
          </a:xfrm>
        </p:spPr>
        <p:txBody>
          <a:bodyPr/>
          <a:lstStyle/>
          <a:p>
            <a:r>
              <a:rPr lang="en-US" dirty="0"/>
              <a:t>UN Women’s data portal: Regional aggregates for SDG indicators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D02E1-4838-4E32-8FFC-55D7AC4EDD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4430079"/>
            <a:ext cx="11658600" cy="7196612"/>
          </a:xfrm>
          <a:prstGeom prst="rect">
            <a:avLst/>
          </a:prstGeom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58E219D-D603-4298-B137-255D3848F113}"/>
              </a:ext>
            </a:extLst>
          </p:cNvPr>
          <p:cNvSpPr txBox="1"/>
          <p:nvPr/>
        </p:nvSpPr>
        <p:spPr>
          <a:xfrm>
            <a:off x="5791199" y="3461949"/>
            <a:ext cx="11963401" cy="52625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i="0" dirty="0">
                <a:solidFill>
                  <a:srgbClr val="009DD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Maternal mortality ratio in Oceania, excluding Australia and New Zealand (1990-2015)</a:t>
            </a:r>
            <a:endParaRPr lang="en-US" sz="2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9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4E29DE-845A-4623-B40A-8A5041000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7D650-7374-4AC5-965D-A51AE7F6A0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3471" y="2322671"/>
            <a:ext cx="21233951" cy="430887"/>
          </a:xfrm>
        </p:spPr>
        <p:txBody>
          <a:bodyPr/>
          <a:lstStyle/>
          <a:p>
            <a:r>
              <a:rPr lang="en-US" dirty="0"/>
              <a:t>UN Women’s data portal: National estimates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5171BE-17AF-463F-9AF8-A4CB83957471}"/>
              </a:ext>
            </a:extLst>
          </p:cNvPr>
          <p:cNvGrpSpPr/>
          <p:nvPr/>
        </p:nvGrpSpPr>
        <p:grpSpPr>
          <a:xfrm>
            <a:off x="6858000" y="3200400"/>
            <a:ext cx="12115800" cy="8458200"/>
            <a:chOff x="-168622" y="-341468"/>
            <a:chExt cx="6121172" cy="37666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832989-AA4E-42D3-BBF5-86D897AFA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622" y="298270"/>
              <a:ext cx="5815112" cy="3126895"/>
            </a:xfrm>
            <a:prstGeom prst="rect">
              <a:avLst/>
            </a:prstGeom>
          </p:spPr>
        </p:pic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6A11FEEB-069F-468D-946B-7CC24DAF20FC}"/>
                </a:ext>
              </a:extLst>
            </p:cNvPr>
            <p:cNvSpPr txBox="1"/>
            <p:nvPr/>
          </p:nvSpPr>
          <p:spPr>
            <a:xfrm>
              <a:off x="-168621" y="-341468"/>
              <a:ext cx="6121171" cy="55439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Proportion of ever-partnered women and girls subjected to physical and/or sexual violence by a current or former intimate partner in the previous 12 months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963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EB1020-CF37-4A2D-B7FD-D918DE1F5E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BBF69-70C9-4AED-9341-025F5F9BB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3471" y="2322670"/>
            <a:ext cx="21233951" cy="430887"/>
          </a:xfrm>
        </p:spPr>
        <p:txBody>
          <a:bodyPr/>
          <a:lstStyle/>
          <a:p>
            <a:r>
              <a:rPr lang="en-US" dirty="0"/>
              <a:t>UN Women’s data portal: Country data for select non-SDG indicators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161061-A48B-445B-9C69-D4C4854A4D22}"/>
              </a:ext>
            </a:extLst>
          </p:cNvPr>
          <p:cNvGrpSpPr/>
          <p:nvPr/>
        </p:nvGrpSpPr>
        <p:grpSpPr>
          <a:xfrm>
            <a:off x="6172200" y="3124200"/>
            <a:ext cx="13030200" cy="8763000"/>
            <a:chOff x="-594724" y="-170720"/>
            <a:chExt cx="6071599" cy="37693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371EEB-6635-4201-8FCD-C3CAA23C3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259" y="392670"/>
              <a:ext cx="5790134" cy="3205920"/>
            </a:xfrm>
            <a:prstGeom prst="rect">
              <a:avLst/>
            </a:prstGeom>
          </p:spPr>
        </p:pic>
        <p:sp>
          <p:nvSpPr>
            <p:cNvPr id="7" name="Text Box 41">
              <a:extLst>
                <a:ext uri="{FF2B5EF4-FFF2-40B4-BE49-F238E27FC236}">
                  <a16:creationId xmlns:a16="http://schemas.microsoft.com/office/drawing/2014/main" id="{69779B22-FCAB-41CD-943F-2A3866ACE587}"/>
                </a:ext>
              </a:extLst>
            </p:cNvPr>
            <p:cNvSpPr txBox="1"/>
            <p:nvPr/>
          </p:nvSpPr>
          <p:spPr>
            <a:xfrm>
              <a:off x="-594724" y="-170720"/>
              <a:ext cx="6071599" cy="481447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Proportion of women commissioners in National Human Rights Institutions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36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D2AF76-7773-44CE-8E24-F3772D8DB8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0D1E2-37C8-4B67-ADCE-C3D445D2F8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6032421"/>
          </a:xfrm>
        </p:spPr>
        <p:txBody>
          <a:bodyPr/>
          <a:lstStyle/>
          <a:p>
            <a:r>
              <a:rPr lang="en-US" dirty="0"/>
              <a:t>1.2. Official SDG Global Indicators Database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Access to data compiled through the UN system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Free access to country-level data for all SDG indicators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SDG dashboard: interactive platform to track, monitor and report on the SDG data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Types of data available: </a:t>
            </a:r>
          </a:p>
          <a:p>
            <a:pPr marL="1068897" lvl="1" indent="-514350">
              <a:buFont typeface="Arial" panose="020B0604020202020204" pitchFamily="34" charset="0"/>
              <a:buChar char="•"/>
            </a:pPr>
            <a:r>
              <a:rPr lang="en-US" dirty="0"/>
              <a:t>Country-level data for an indicator, across all countries and years</a:t>
            </a:r>
          </a:p>
          <a:p>
            <a:pPr marL="1068897" lvl="1" indent="-514350">
              <a:buFont typeface="Arial" panose="020B0604020202020204" pitchFamily="34" charset="0"/>
              <a:buChar char="•"/>
            </a:pPr>
            <a:r>
              <a:rPr lang="en-US" dirty="0"/>
              <a:t>Global or regional aggregates for all indicators, across years</a:t>
            </a:r>
          </a:p>
          <a:p>
            <a:pPr marL="1068897" lvl="1" indent="-514350">
              <a:buFont typeface="Arial" panose="020B0604020202020204" pitchFamily="34" charset="0"/>
              <a:buChar char="•"/>
            </a:pPr>
            <a:r>
              <a:rPr lang="en-US" dirty="0"/>
              <a:t>National figures for a certain country and indicator, across years</a:t>
            </a:r>
          </a:p>
          <a:p>
            <a:pPr marL="1068897" lvl="1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1068897" lvl="1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3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6AB2F0-2F79-4C8E-BD50-2958CD22B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EA029-1BA0-41C6-8295-3A6B9D430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828724"/>
            <a:ext cx="21233951" cy="756118"/>
          </a:xfrm>
        </p:spPr>
        <p:txBody>
          <a:bodyPr/>
          <a:lstStyle/>
          <a:p>
            <a:pPr lvl="1"/>
            <a:r>
              <a:rPr lang="en-US" dirty="0"/>
              <a:t>Country-level data for an indicator, across all countries and years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7A9C5C-40AC-485E-B144-98C744C343B1}"/>
              </a:ext>
            </a:extLst>
          </p:cNvPr>
          <p:cNvGrpSpPr/>
          <p:nvPr/>
        </p:nvGrpSpPr>
        <p:grpSpPr>
          <a:xfrm>
            <a:off x="5943600" y="3810000"/>
            <a:ext cx="14173200" cy="7924800"/>
            <a:chOff x="373057" y="27838"/>
            <a:chExt cx="6002217" cy="33843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3C130C-B484-4974-8312-1F3262417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57" y="600103"/>
              <a:ext cx="5129531" cy="2812040"/>
            </a:xfrm>
            <a:prstGeom prst="rect">
              <a:avLst/>
            </a:prstGeom>
          </p:spPr>
        </p:pic>
        <p:sp>
          <p:nvSpPr>
            <p:cNvPr id="7" name="Text Box 292">
              <a:extLst>
                <a:ext uri="{FF2B5EF4-FFF2-40B4-BE49-F238E27FC236}">
                  <a16:creationId xmlns:a16="http://schemas.microsoft.com/office/drawing/2014/main" id="{507D5D10-77E2-4C03-8461-BFB9C454CCEA}"/>
                </a:ext>
              </a:extLst>
            </p:cNvPr>
            <p:cNvSpPr txBox="1"/>
            <p:nvPr/>
          </p:nvSpPr>
          <p:spPr>
            <a:xfrm>
              <a:off x="373057" y="27838"/>
              <a:ext cx="6002217" cy="331827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Proportion of seats held by women in national parliaments (%)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6AB2F0-2F79-4C8E-BD50-2958CD22B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EA029-1BA0-41C6-8295-3A6B9D430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322670"/>
            <a:ext cx="21233951" cy="801530"/>
          </a:xfrm>
        </p:spPr>
        <p:txBody>
          <a:bodyPr/>
          <a:lstStyle/>
          <a:p>
            <a:pPr lvl="1"/>
            <a:r>
              <a:rPr lang="en-US" dirty="0"/>
              <a:t>Global or regional aggregates all indicator, across years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167BD2-54C4-492D-8F49-307DDD740568}"/>
              </a:ext>
            </a:extLst>
          </p:cNvPr>
          <p:cNvGrpSpPr/>
          <p:nvPr/>
        </p:nvGrpSpPr>
        <p:grpSpPr>
          <a:xfrm>
            <a:off x="6019800" y="3517100"/>
            <a:ext cx="13487399" cy="8065300"/>
            <a:chOff x="-142387" y="0"/>
            <a:chExt cx="7783839" cy="358454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A2ACF57-2789-45AF-9780-0C52B295C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387" y="631809"/>
              <a:ext cx="6265041" cy="2952738"/>
            </a:xfrm>
            <a:prstGeom prst="rect">
              <a:avLst/>
            </a:prstGeom>
          </p:spPr>
        </p:pic>
        <p:sp>
          <p:nvSpPr>
            <p:cNvPr id="10" name="Text Box 294">
              <a:extLst>
                <a:ext uri="{FF2B5EF4-FFF2-40B4-BE49-F238E27FC236}">
                  <a16:creationId xmlns:a16="http://schemas.microsoft.com/office/drawing/2014/main" id="{DC4648DE-6B3F-48BB-ADA7-19DA82991854}"/>
                </a:ext>
              </a:extLst>
            </p:cNvPr>
            <p:cNvSpPr txBox="1"/>
            <p:nvPr/>
          </p:nvSpPr>
          <p:spPr>
            <a:xfrm>
              <a:off x="-142387" y="0"/>
              <a:ext cx="7783839" cy="368041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Global estimates for maternal mortality ratio across multiple years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32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6AB2F0-2F79-4C8E-BD50-2958CD22B2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EA029-1BA0-41C6-8295-3A6B9D4303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322670"/>
            <a:ext cx="21233951" cy="861774"/>
          </a:xfrm>
        </p:spPr>
        <p:txBody>
          <a:bodyPr/>
          <a:lstStyle/>
          <a:p>
            <a:pPr lvl="1"/>
            <a:r>
              <a:rPr lang="en-US" dirty="0"/>
              <a:t>National figures for a certain country and indicator, across years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C82A79-16DD-47B9-B3D3-03FD7ACDD680}"/>
              </a:ext>
            </a:extLst>
          </p:cNvPr>
          <p:cNvGrpSpPr/>
          <p:nvPr/>
        </p:nvGrpSpPr>
        <p:grpSpPr>
          <a:xfrm>
            <a:off x="6324600" y="3545292"/>
            <a:ext cx="11620500" cy="7848038"/>
            <a:chOff x="128979" y="-42017"/>
            <a:chExt cx="6040509" cy="395934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505772-2662-45D2-BCCE-4C2B0B36A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79" y="372581"/>
              <a:ext cx="5876138" cy="3544743"/>
            </a:xfrm>
            <a:prstGeom prst="rect">
              <a:avLst/>
            </a:prstGeom>
          </p:spPr>
        </p:pic>
        <p:sp>
          <p:nvSpPr>
            <p:cNvPr id="13" name="Text Box 296">
              <a:extLst>
                <a:ext uri="{FF2B5EF4-FFF2-40B4-BE49-F238E27FC236}">
                  <a16:creationId xmlns:a16="http://schemas.microsoft.com/office/drawing/2014/main" id="{52DBF76C-16A0-4D0C-90E5-75BAA3D24E9D}"/>
                </a:ext>
              </a:extLst>
            </p:cNvPr>
            <p:cNvSpPr txBox="1"/>
            <p:nvPr/>
          </p:nvSpPr>
          <p:spPr>
            <a:xfrm>
              <a:off x="429929" y="-42017"/>
              <a:ext cx="5739559" cy="28731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Maternal mortality ratio for Bangladesh across four time periods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02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09ED86-5A65-49F9-8874-9EE5554FC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843BB-548E-4444-BFCE-ECC295D94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09615" y="2514600"/>
            <a:ext cx="21233951" cy="7325082"/>
          </a:xfrm>
        </p:spPr>
        <p:txBody>
          <a:bodyPr/>
          <a:lstStyle/>
          <a:p>
            <a:r>
              <a:rPr lang="en-US" dirty="0"/>
              <a:t>1.3. World Development Indicators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Global development data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User can search data by indicator or by country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Users can customize searches by theme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Types of macrodata that can be found include: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r>
              <a:rPr lang="en-US" dirty="0"/>
              <a:t>Global trends for an indicator 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r>
              <a:rPr lang="en-US" dirty="0"/>
              <a:t>Regional aggregates for select indicators and regions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941A2-5C64-4146-B75C-F52C283C98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4114800"/>
            <a:ext cx="5791200" cy="6400800"/>
          </a:xfrm>
          <a:prstGeom prst="rect">
            <a:avLst/>
          </a:prstGeom>
        </p:spPr>
      </p:pic>
      <p:sp>
        <p:nvSpPr>
          <p:cNvPr id="6" name="Text Box 327">
            <a:extLst>
              <a:ext uri="{FF2B5EF4-FFF2-40B4-BE49-F238E27FC236}">
                <a16:creationId xmlns:a16="http://schemas.microsoft.com/office/drawing/2014/main" id="{F010CCD7-2F3F-484D-BF40-612FD24008D8}"/>
              </a:ext>
            </a:extLst>
          </p:cNvPr>
          <p:cNvSpPr txBox="1"/>
          <p:nvPr/>
        </p:nvSpPr>
        <p:spPr>
          <a:xfrm>
            <a:off x="14630400" y="2819400"/>
            <a:ext cx="6506308" cy="157339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i="0" dirty="0">
                <a:solidFill>
                  <a:srgbClr val="009DD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areas in World Bank's Global Development Repository</a:t>
            </a:r>
            <a:endParaRPr lang="en-US" sz="2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95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910EAB-391D-47FD-8A2C-E84EBE7DC3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863AD-B67F-4F1F-B0F8-D36667D332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51810" y="2225076"/>
            <a:ext cx="7625590" cy="1292662"/>
          </a:xfrm>
        </p:spPr>
        <p:txBody>
          <a:bodyPr/>
          <a:lstStyle/>
          <a:p>
            <a:pPr lvl="1"/>
            <a:r>
              <a:rPr lang="en-US" dirty="0"/>
              <a:t>Global trends for a certain indicator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EB2BD1-29AE-4CA7-97F2-483A0DF2B6D5}"/>
              </a:ext>
            </a:extLst>
          </p:cNvPr>
          <p:cNvGrpSpPr/>
          <p:nvPr/>
        </p:nvGrpSpPr>
        <p:grpSpPr>
          <a:xfrm>
            <a:off x="2493851" y="2971800"/>
            <a:ext cx="8250351" cy="8761365"/>
            <a:chOff x="-110477" y="-363204"/>
            <a:chExt cx="4669234" cy="43945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00E8A7-1630-4850-8CD0-C7536A7D9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477" y="174313"/>
              <a:ext cx="4509262" cy="3857002"/>
            </a:xfrm>
            <a:prstGeom prst="rect">
              <a:avLst/>
            </a:prstGeom>
          </p:spPr>
        </p:pic>
        <p:sp>
          <p:nvSpPr>
            <p:cNvPr id="7" name="Text Box 329">
              <a:extLst>
                <a:ext uri="{FF2B5EF4-FFF2-40B4-BE49-F238E27FC236}">
                  <a16:creationId xmlns:a16="http://schemas.microsoft.com/office/drawing/2014/main" id="{169B7396-3E93-4F19-8669-D85E2649AB44}"/>
                </a:ext>
              </a:extLst>
            </p:cNvPr>
            <p:cNvSpPr txBox="1"/>
            <p:nvPr/>
          </p:nvSpPr>
          <p:spPr>
            <a:xfrm>
              <a:off x="-110476" y="-363204"/>
              <a:ext cx="4669233" cy="27705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World Bank Global estimates on female employment in agriculture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8FE4E0-306B-45B6-97F9-29F8FE903141}"/>
              </a:ext>
            </a:extLst>
          </p:cNvPr>
          <p:cNvSpPr txBox="1">
            <a:spLocks/>
          </p:cNvSpPr>
          <p:nvPr/>
        </p:nvSpPr>
        <p:spPr>
          <a:xfrm>
            <a:off x="14376975" y="2120416"/>
            <a:ext cx="939005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kern="0" dirty="0"/>
              <a:t>Regional aggregates for select indicators and regions</a:t>
            </a:r>
          </a:p>
          <a:p>
            <a:pPr defTabSz="914400"/>
            <a:endParaRPr lang="en-US" kern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2F352F-5B04-4D16-A1A6-1B6709F4A6C2}"/>
              </a:ext>
            </a:extLst>
          </p:cNvPr>
          <p:cNvGrpSpPr/>
          <p:nvPr/>
        </p:nvGrpSpPr>
        <p:grpSpPr>
          <a:xfrm>
            <a:off x="14173200" y="3248794"/>
            <a:ext cx="9088468" cy="8658214"/>
            <a:chOff x="859032" y="-475620"/>
            <a:chExt cx="5012420" cy="48498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72CC17-3386-4173-9C22-9FE4B398D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687" y="-88591"/>
              <a:ext cx="4795819" cy="4462848"/>
            </a:xfrm>
            <a:prstGeom prst="rect">
              <a:avLst/>
            </a:prstGeom>
          </p:spPr>
        </p:pic>
        <p:sp>
          <p:nvSpPr>
            <p:cNvPr id="11" name="Text Box 332">
              <a:extLst>
                <a:ext uri="{FF2B5EF4-FFF2-40B4-BE49-F238E27FC236}">
                  <a16:creationId xmlns:a16="http://schemas.microsoft.com/office/drawing/2014/main" id="{B7B1F9A8-82CF-425B-A0D6-24CFD870BEEA}"/>
                </a:ext>
              </a:extLst>
            </p:cNvPr>
            <p:cNvSpPr txBox="1"/>
            <p:nvPr/>
          </p:nvSpPr>
          <p:spPr>
            <a:xfrm>
              <a:off x="859032" y="-475620"/>
              <a:ext cx="5012420" cy="45119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Female life expectancy at birth, South Asia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8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660C6D-2873-4FAD-9439-D3BD00116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Microdata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032A1-DCF4-4E0C-ACB5-1253B7B1C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5601533"/>
          </a:xfrm>
        </p:spPr>
        <p:txBody>
          <a:bodyPr/>
          <a:lstStyle/>
          <a:p>
            <a:r>
              <a:rPr lang="en-US" dirty="0"/>
              <a:t>2. Microdata </a:t>
            </a:r>
          </a:p>
          <a:p>
            <a:endParaRPr lang="en-US" dirty="0"/>
          </a:p>
          <a:p>
            <a:r>
              <a:rPr lang="en-US" dirty="0"/>
              <a:t>Examples of repositories include: 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DHS (Demographic and Health Surveys) STATcompiler </a:t>
            </a:r>
            <a:r>
              <a:rPr lang="en-US" u="sng" dirty="0">
                <a:hlinkClick r:id="rId2"/>
              </a:rPr>
              <a:t>https://statcompiler.com/en/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IPUMS International and IPUMS Tabulator </a:t>
            </a:r>
            <a:r>
              <a:rPr lang="en-US" u="sng" dirty="0">
                <a:hlinkClick r:id="rId3"/>
              </a:rPr>
              <a:t>https://international.ipums.org/international/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DHS datasets </a:t>
            </a:r>
            <a:r>
              <a:rPr lang="en-US" u="sng" dirty="0">
                <a:hlinkClick r:id="rId4"/>
              </a:rPr>
              <a:t>https://www.dhsprogram.com/data/available-datasets.cfm</a:t>
            </a:r>
            <a:r>
              <a:rPr lang="en-US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MICS datasets </a:t>
            </a:r>
            <a:r>
              <a:rPr lang="en-US" u="sng" dirty="0">
                <a:hlinkClick r:id="rId5"/>
              </a:rPr>
              <a:t>http://mics.unicef.org/surveys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7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1F28A-835B-410F-AD6A-A70CBFD840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1550" y="5487655"/>
            <a:ext cx="9243851" cy="2770374"/>
          </a:xfrm>
        </p:spPr>
        <p:txBody>
          <a:bodyPr/>
          <a:lstStyle/>
          <a:p>
            <a:r>
              <a:rPr lang="en-US" dirty="0"/>
              <a:t>What makes gender data right?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1EE7B-19F4-46AF-8005-20AB5044ED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73" y="6180891"/>
            <a:ext cx="2337428" cy="1354217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304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81C02-647C-4011-A5F8-970D69A35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Microdata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33C12-7A3F-4581-8DE5-E2D3692DD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024" y="2638519"/>
            <a:ext cx="21233951" cy="3016210"/>
          </a:xfrm>
        </p:spPr>
        <p:txBody>
          <a:bodyPr/>
          <a:lstStyle/>
          <a:p>
            <a:r>
              <a:rPr lang="en-US" dirty="0"/>
              <a:t>DHS (Demographic and Health Surveys) STATcompiler </a:t>
            </a:r>
          </a:p>
          <a:p>
            <a:endParaRPr lang="en-US" dirty="0"/>
          </a:p>
          <a:p>
            <a:pPr marL="1011747" lvl="1" indent="-457200">
              <a:buFont typeface="Courier New" panose="02070309020205020404" pitchFamily="49" charset="0"/>
              <a:buChar char="o"/>
            </a:pPr>
            <a:r>
              <a:rPr lang="en-US" dirty="0"/>
              <a:t>Pre-processed microdata and simple summary statistic</a:t>
            </a:r>
          </a:p>
          <a:p>
            <a:pPr marL="1011747" lvl="1" indent="-457200">
              <a:buFont typeface="Courier New" panose="02070309020205020404" pitchFamily="49" charset="0"/>
              <a:buChar char="o"/>
            </a:pPr>
            <a:r>
              <a:rPr lang="en-US" dirty="0"/>
              <a:t>User can select indicators of interest, population groups to obtain aggregates </a:t>
            </a:r>
          </a:p>
          <a:p>
            <a:pPr marL="1011747" lvl="1" indent="-457200">
              <a:buFont typeface="Courier New" panose="02070309020205020404" pitchFamily="49" charset="0"/>
              <a:buChar char="o"/>
            </a:pPr>
            <a:r>
              <a:rPr lang="en-US" dirty="0"/>
              <a:t>Data can be disaggregated by age, sex, wealth, location, etc. </a:t>
            </a:r>
          </a:p>
          <a:p>
            <a:pPr marL="1011747" lvl="1" indent="-457200">
              <a:buFont typeface="Courier New" panose="02070309020205020404" pitchFamily="49" charset="0"/>
              <a:buChar char="o"/>
            </a:pPr>
            <a:r>
              <a:rPr lang="en-US" dirty="0"/>
              <a:t>Limitation in terms of simultaneous disaggregation by more than one variable. </a:t>
            </a:r>
          </a:p>
          <a:p>
            <a:pPr marL="2120842" lvl="3" indent="-457200">
              <a:buFont typeface="Arial" panose="020B0604020202020204" pitchFamily="34" charset="0"/>
              <a:buChar char="•"/>
            </a:pPr>
            <a:r>
              <a:rPr lang="en-US" dirty="0"/>
              <a:t>For e.g. data can be obtained for poorest and richest or rural and urban but not poorest people living in rural locations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1C3E76-D808-4CA6-BE96-ACDD94EEBF20}"/>
              </a:ext>
            </a:extLst>
          </p:cNvPr>
          <p:cNvGrpSpPr/>
          <p:nvPr/>
        </p:nvGrpSpPr>
        <p:grpSpPr>
          <a:xfrm>
            <a:off x="3352801" y="6248400"/>
            <a:ext cx="16230600" cy="5410200"/>
            <a:chOff x="-227298" y="-54181"/>
            <a:chExt cx="6948465" cy="14087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BC75B8-9D38-43FC-B916-97FC310A4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298" y="512511"/>
              <a:ext cx="6948465" cy="842012"/>
            </a:xfrm>
            <a:prstGeom prst="rect">
              <a:avLst/>
            </a:prstGeom>
          </p:spPr>
        </p:pic>
        <p:sp>
          <p:nvSpPr>
            <p:cNvPr id="7" name="Text Box 369">
              <a:extLst>
                <a:ext uri="{FF2B5EF4-FFF2-40B4-BE49-F238E27FC236}">
                  <a16:creationId xmlns:a16="http://schemas.microsoft.com/office/drawing/2014/main" id="{A118431D-FE2A-4558-B108-808B6810B704}"/>
                </a:ext>
              </a:extLst>
            </p:cNvPr>
            <p:cNvSpPr txBox="1"/>
            <p:nvPr/>
          </p:nvSpPr>
          <p:spPr>
            <a:xfrm>
              <a:off x="-227298" y="-54181"/>
              <a:ext cx="6948465" cy="4572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DHS STAT compiler allows for disaggregation of data by location of residence and wealth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406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81C02-647C-4011-A5F8-970D69A35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Microdata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33C12-7A3F-4581-8DE5-E2D3692DD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024" y="2466396"/>
            <a:ext cx="21233951" cy="2585323"/>
          </a:xfrm>
        </p:spPr>
        <p:txBody>
          <a:bodyPr/>
          <a:lstStyle/>
          <a:p>
            <a:r>
              <a:rPr lang="en-US" dirty="0"/>
              <a:t>IPUMS International and IPUMS Tabulator 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Harmonized Census data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User can download microdata from Censuses across different countries and years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Data can be </a:t>
            </a:r>
            <a:r>
              <a:rPr lang="en-US" dirty="0" err="1"/>
              <a:t>analysed</a:t>
            </a:r>
            <a:r>
              <a:rPr lang="en-US" dirty="0"/>
              <a:t> using statistical packages such as STATA or SAS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IPUMS Tabulator for online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C7BD5A-0FFA-4C7E-A8FB-DC1099BA9223}"/>
              </a:ext>
            </a:extLst>
          </p:cNvPr>
          <p:cNvGrpSpPr/>
          <p:nvPr/>
        </p:nvGrpSpPr>
        <p:grpSpPr>
          <a:xfrm>
            <a:off x="1774147" y="5353033"/>
            <a:ext cx="9198653" cy="6381767"/>
            <a:chOff x="-314323" y="-651787"/>
            <a:chExt cx="7659349" cy="52808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41CE26-D260-4301-A402-DF1225047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4323" y="522802"/>
              <a:ext cx="7659349" cy="4106262"/>
            </a:xfrm>
            <a:prstGeom prst="rect">
              <a:avLst/>
            </a:prstGeom>
          </p:spPr>
        </p:pic>
        <p:sp>
          <p:nvSpPr>
            <p:cNvPr id="7" name="Text Box 371">
              <a:extLst>
                <a:ext uri="{FF2B5EF4-FFF2-40B4-BE49-F238E27FC236}">
                  <a16:creationId xmlns:a16="http://schemas.microsoft.com/office/drawing/2014/main" id="{B3754D7D-2163-413A-867E-77D63CBC582D}"/>
                </a:ext>
              </a:extLst>
            </p:cNvPr>
            <p:cNvSpPr txBox="1"/>
            <p:nvPr/>
          </p:nvSpPr>
          <p:spPr>
            <a:xfrm>
              <a:off x="-314323" y="-651787"/>
              <a:ext cx="5943600" cy="4572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Dialogue box for IPUMS Tabulator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0C39B8-931C-4AAC-A991-9B09A230107C}"/>
              </a:ext>
            </a:extLst>
          </p:cNvPr>
          <p:cNvGrpSpPr/>
          <p:nvPr/>
        </p:nvGrpSpPr>
        <p:grpSpPr>
          <a:xfrm>
            <a:off x="14554200" y="4572000"/>
            <a:ext cx="8305800" cy="7097686"/>
            <a:chOff x="2767011" y="-1176468"/>
            <a:chExt cx="7010400" cy="59650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DA7FE4-B2A0-4FB3-8C94-8B44A670D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3211" y="267586"/>
              <a:ext cx="4038600" cy="4521027"/>
            </a:xfrm>
            <a:prstGeom prst="rect">
              <a:avLst/>
            </a:prstGeom>
          </p:spPr>
        </p:pic>
        <p:sp>
          <p:nvSpPr>
            <p:cNvPr id="10" name="Text Box 373">
              <a:extLst>
                <a:ext uri="{FF2B5EF4-FFF2-40B4-BE49-F238E27FC236}">
                  <a16:creationId xmlns:a16="http://schemas.microsoft.com/office/drawing/2014/main" id="{5DEA4113-2873-4630-BAF6-4E5CC278B7C8}"/>
                </a:ext>
              </a:extLst>
            </p:cNvPr>
            <p:cNvSpPr txBox="1"/>
            <p:nvPr/>
          </p:nvSpPr>
          <p:spPr>
            <a:xfrm>
              <a:off x="2767011" y="-1176468"/>
              <a:ext cx="7010400" cy="68340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Output resulting from IPUMS tabulator for specific selection of indicator, year, sex and ethnicity.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712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81C02-647C-4011-A5F8-970D69A35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Microdata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33C12-7A3F-4581-8DE5-E2D3692DD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5601533"/>
          </a:xfrm>
        </p:spPr>
        <p:txBody>
          <a:bodyPr/>
          <a:lstStyle/>
          <a:p>
            <a:r>
              <a:rPr lang="en-US" dirty="0"/>
              <a:t>Microdata: DHS and MICS datasets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If research question is not satisfied with macrodata or pre-processed microdata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MICS and DHS are very similar surveys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r>
              <a:rPr lang="en-US" dirty="0"/>
              <a:t>Capture specific social, demographic and health issues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r>
              <a:rPr lang="en-US" dirty="0"/>
              <a:t>Issues to consider before using household survey data for gendered analysis </a:t>
            </a:r>
          </a:p>
          <a:p>
            <a:pPr marL="2120842" lvl="3" indent="-457200">
              <a:buFontTx/>
              <a:buChar char="-"/>
            </a:pPr>
            <a:r>
              <a:rPr lang="en-US" dirty="0"/>
              <a:t>Sampling method</a:t>
            </a:r>
          </a:p>
          <a:p>
            <a:pPr marL="2120842" lvl="3" indent="-457200">
              <a:buFontTx/>
              <a:buChar char="-"/>
            </a:pPr>
            <a:r>
              <a:rPr lang="en-US" dirty="0"/>
              <a:t>Who is interviewed?</a:t>
            </a:r>
          </a:p>
          <a:p>
            <a:pPr marL="2120842" lvl="3" indent="-457200">
              <a:buFontTx/>
              <a:buChar char="-"/>
            </a:pPr>
            <a:r>
              <a:rPr lang="en-US" dirty="0"/>
              <a:t>Timeliness of data </a:t>
            </a:r>
          </a:p>
          <a:p>
            <a:pPr marL="2120842" lvl="3" indent="-457200">
              <a:buFontTx/>
              <a:buChar char="-"/>
            </a:pPr>
            <a:r>
              <a:rPr lang="en-US" dirty="0"/>
              <a:t>International comparability 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957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81C02-647C-4011-A5F8-970D69A35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Microdata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33C12-7A3F-4581-8DE5-E2D3692DD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3472" y="2322670"/>
            <a:ext cx="21257058" cy="3424033"/>
          </a:xfrm>
        </p:spPr>
        <p:txBody>
          <a:bodyPr/>
          <a:lstStyle/>
          <a:p>
            <a:r>
              <a:rPr lang="en-US" dirty="0"/>
              <a:t>Microdata: DHS and MICS datasets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Issues to consider before using household survey data for gendered analysis 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BA6235-0BE2-479C-AF7C-D843D5114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512107"/>
              </p:ext>
            </p:extLst>
          </p:nvPr>
        </p:nvGraphicFramePr>
        <p:xfrm>
          <a:off x="6629400" y="3962400"/>
          <a:ext cx="10439400" cy="7874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413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381C02-647C-4011-A5F8-970D69A35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National sources of gender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33C12-7A3F-4581-8DE5-E2D3692DD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422671"/>
            <a:ext cx="21654422" cy="4308872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Some examples of national online sources of gender data: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1623445" lvl="2" indent="-514350">
              <a:buFont typeface="Arial" panose="020B0604020202020204" pitchFamily="34" charset="0"/>
              <a:buChar char="•"/>
            </a:pPr>
            <a:r>
              <a:rPr lang="en-US" dirty="0"/>
              <a:t>National Statistical Offices website</a:t>
            </a:r>
          </a:p>
          <a:p>
            <a:pPr marL="1623445" lvl="2" indent="-514350">
              <a:buFont typeface="Arial" panose="020B0604020202020204" pitchFamily="34" charset="0"/>
              <a:buChar char="•"/>
            </a:pPr>
            <a:r>
              <a:rPr lang="en-US" dirty="0"/>
              <a:t>Websites of national statistical coordination mechanisms</a:t>
            </a:r>
          </a:p>
          <a:p>
            <a:pPr marL="1623445" lvl="2" indent="-514350">
              <a:buFont typeface="Arial" panose="020B0604020202020204" pitchFamily="34" charset="0"/>
              <a:buChar char="•"/>
            </a:pPr>
            <a:r>
              <a:rPr lang="en-US" dirty="0"/>
              <a:t>Websites of ministries of education, </a:t>
            </a:r>
            <a:r>
              <a:rPr lang="en-US" dirty="0" err="1"/>
              <a:t>labour</a:t>
            </a:r>
            <a:r>
              <a:rPr lang="en-US" dirty="0"/>
              <a:t>, justice, etc. (data-producing ministries)</a:t>
            </a:r>
          </a:p>
          <a:p>
            <a:pPr marL="1623445" lvl="2" indent="-514350">
              <a:buFont typeface="Arial" panose="020B0604020202020204" pitchFamily="34" charset="0"/>
              <a:buChar char="•"/>
            </a:pPr>
            <a:r>
              <a:rPr lang="en-US" dirty="0"/>
              <a:t>Data repositories of police, military</a:t>
            </a:r>
          </a:p>
          <a:p>
            <a:pPr marL="1623445" lvl="2" indent="-514350">
              <a:buFont typeface="Arial" panose="020B0604020202020204" pitchFamily="34" charset="0"/>
              <a:buChar char="•"/>
            </a:pPr>
            <a:r>
              <a:rPr lang="en-US" dirty="0"/>
              <a:t>Data repositories of electoral management bodies</a:t>
            </a:r>
          </a:p>
          <a:p>
            <a:pPr marL="1623445" lvl="2" indent="-514350">
              <a:buFont typeface="Arial" panose="020B0604020202020204" pitchFamily="34" charset="0"/>
              <a:buChar char="•"/>
            </a:pPr>
            <a:r>
              <a:rPr lang="en-US" dirty="0"/>
              <a:t>National SDG website (usually managed by NSO or Ministry of Planning)</a:t>
            </a:r>
          </a:p>
          <a:p>
            <a:pPr marL="1623445" lvl="2" indent="-514350">
              <a:buFont typeface="Arial" panose="020B0604020202020204" pitchFamily="34" charset="0"/>
              <a:buChar char="•"/>
            </a:pPr>
            <a:r>
              <a:rPr lang="en-US" dirty="0"/>
              <a:t>National gender statistics database (usually managed by Ministry of Women and/or NSO)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DBB979-5660-4C2E-90D8-A6A40E700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National sources of gender data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FADE9-C69D-487D-8B86-567797721E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024" y="2453547"/>
            <a:ext cx="21233951" cy="3447098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National Statistical Office (NSO)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566295" lvl="2" indent="-457200">
              <a:buFont typeface="Arial" panose="020B0604020202020204" pitchFamily="34" charset="0"/>
              <a:buChar char="•"/>
            </a:pPr>
            <a:r>
              <a:rPr lang="en-US" dirty="0"/>
              <a:t>The NSO is primarily responsible for collecting, compiling and releasing official statistics </a:t>
            </a:r>
          </a:p>
          <a:p>
            <a:pPr marL="1566295" lvl="2" indent="-457200">
              <a:buFont typeface="Arial" panose="020B0604020202020204" pitchFamily="34" charset="0"/>
              <a:buChar char="•"/>
            </a:pPr>
            <a:r>
              <a:rPr lang="en-US" dirty="0"/>
              <a:t>Generally, NSOs have a website where data is released for users </a:t>
            </a:r>
          </a:p>
          <a:p>
            <a:pPr marL="1566295" lvl="2" indent="-457200">
              <a:buFont typeface="Arial" panose="020B0604020202020204" pitchFamily="34" charset="0"/>
              <a:buChar char="•"/>
            </a:pPr>
            <a:r>
              <a:rPr lang="en-US" dirty="0"/>
              <a:t>Users can also request access to microdata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568962-2FB2-4D2B-A602-207E614464E6}"/>
              </a:ext>
            </a:extLst>
          </p:cNvPr>
          <p:cNvGrpSpPr/>
          <p:nvPr/>
        </p:nvGrpSpPr>
        <p:grpSpPr>
          <a:xfrm>
            <a:off x="5257800" y="4724400"/>
            <a:ext cx="14020800" cy="7086600"/>
            <a:chOff x="645819" y="-228762"/>
            <a:chExt cx="7132269" cy="337626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5A9D18-9E42-4AA2-8683-F0E861EF8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9" y="210872"/>
              <a:ext cx="5699621" cy="2936633"/>
            </a:xfrm>
            <a:prstGeom prst="rect">
              <a:avLst/>
            </a:prstGeom>
          </p:spPr>
        </p:pic>
        <p:sp>
          <p:nvSpPr>
            <p:cNvPr id="7" name="Text Box 375">
              <a:extLst>
                <a:ext uri="{FF2B5EF4-FFF2-40B4-BE49-F238E27FC236}">
                  <a16:creationId xmlns:a16="http://schemas.microsoft.com/office/drawing/2014/main" id="{33980AF9-A2FF-4962-995E-B0E70B4AB36D}"/>
                </a:ext>
              </a:extLst>
            </p:cNvPr>
            <p:cNvSpPr txBox="1"/>
            <p:nvPr/>
          </p:nvSpPr>
          <p:spPr>
            <a:xfrm>
              <a:off x="645819" y="-228762"/>
              <a:ext cx="7132269" cy="25422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Philippines Statistical Authority Homepage 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1729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81DA3F-BD48-4139-A2BE-C960772BF7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1550" y="5949384"/>
            <a:ext cx="9243851" cy="1846916"/>
          </a:xfrm>
        </p:spPr>
        <p:txBody>
          <a:bodyPr/>
          <a:lstStyle/>
          <a:p>
            <a:r>
              <a:rPr lang="en-US" dirty="0"/>
              <a:t>Basics of gender data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04252-7CD4-4E60-B7EE-80BF266909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73" y="6180891"/>
            <a:ext cx="2337428" cy="1354217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7023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DBB979-5660-4C2E-90D8-A6A40E700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597215"/>
          </a:xfrm>
        </p:spPr>
        <p:txBody>
          <a:bodyPr/>
          <a:lstStyle/>
          <a:p>
            <a:r>
              <a:rPr lang="en-US" dirty="0"/>
              <a:t>The basics of gender data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10A97-71D6-4275-A440-5B5773106B71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IE" b="1">
                <a:solidFill>
                  <a:schemeClr val="accent1"/>
                </a:solidFill>
                <a:latin typeface="Montserrat" panose="02000505000000020004" pitchFamily="2" charset="77"/>
              </a:rPr>
              <a:t>‹#› | MAKING EVERY WOMAN AND GIRL COUNT | 24 July 2019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13230A-092B-4947-8489-C5D6FDD8B206}"/>
              </a:ext>
            </a:extLst>
          </p:cNvPr>
          <p:cNvSpPr txBox="1"/>
          <p:nvPr/>
        </p:nvSpPr>
        <p:spPr>
          <a:xfrm>
            <a:off x="1371600" y="1992626"/>
            <a:ext cx="1508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3"/>
                </a:solidFill>
              </a:rPr>
              <a:t>Complex process of analyzing individual-level records through statistical software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3"/>
                </a:solidFill>
              </a:rPr>
              <a:t>To assess results from a gender perspective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Follow these steps to perform gender data analysis</a:t>
            </a:r>
            <a:endParaRPr lang="en-US" sz="2800" dirty="0">
              <a:solidFill>
                <a:schemeClr val="accent3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B51520A-647F-4BB1-997F-26DF03084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22037"/>
              </p:ext>
            </p:extLst>
          </p:nvPr>
        </p:nvGraphicFramePr>
        <p:xfrm>
          <a:off x="4114800" y="3644793"/>
          <a:ext cx="14630400" cy="807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02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9645" y="2667000"/>
            <a:ext cx="4602555" cy="8186857"/>
          </a:xfrm>
        </p:spPr>
        <p:txBody>
          <a:bodyPr/>
          <a:lstStyle/>
          <a:p>
            <a:r>
              <a:rPr lang="en-US" dirty="0"/>
              <a:t>1. Macrodata from UN Women Gender Data Portal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E.g. Calculating the proportion of women ages 20–24 who were married as children</a:t>
            </a:r>
          </a:p>
          <a:p>
            <a:endParaRPr lang="en-US" dirty="0"/>
          </a:p>
          <a:p>
            <a:r>
              <a:rPr lang="en-US" dirty="0"/>
              <a:t>Step 1: Go to the Women Count Hub   </a:t>
            </a:r>
            <a:r>
              <a:rPr lang="en-US" dirty="0">
                <a:hlinkClick r:id="rId2"/>
              </a:rPr>
              <a:t>https://data.unwomen.org/data-portal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Step 2: Scroll down to see other dashboards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Step 3: Select Dashboard no. 2, ‘SDG Indicators’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68E383-A714-41B3-80AB-0CA6CE744125}"/>
              </a:ext>
            </a:extLst>
          </p:cNvPr>
          <p:cNvGrpSpPr/>
          <p:nvPr/>
        </p:nvGrpSpPr>
        <p:grpSpPr>
          <a:xfrm>
            <a:off x="6172200" y="2862144"/>
            <a:ext cx="16840200" cy="8336044"/>
            <a:chOff x="-196211" y="-105350"/>
            <a:chExt cx="5739102" cy="22413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EA012F-D031-497E-A436-6D6735586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122" y="138490"/>
              <a:ext cx="5717013" cy="1997486"/>
            </a:xfrm>
            <a:prstGeom prst="rect">
              <a:avLst/>
            </a:prstGeom>
          </p:spPr>
        </p:pic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828D59F5-6A03-4F1C-97B1-648A03ED245D}"/>
                </a:ext>
              </a:extLst>
            </p:cNvPr>
            <p:cNvSpPr txBox="1"/>
            <p:nvPr/>
          </p:nvSpPr>
          <p:spPr>
            <a:xfrm>
              <a:off x="-196211" y="-105350"/>
              <a:ext cx="4298331" cy="24384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SDG Indicator Dashboard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740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025" y="2535683"/>
            <a:ext cx="5587776" cy="5170646"/>
          </a:xfrm>
        </p:spPr>
        <p:txBody>
          <a:bodyPr/>
          <a:lstStyle/>
          <a:p>
            <a:r>
              <a:rPr lang="en-US" dirty="0"/>
              <a:t>1. Macrodata from UN Women Gender Data Portal</a:t>
            </a:r>
          </a:p>
          <a:p>
            <a:endParaRPr lang="en-US" dirty="0"/>
          </a:p>
          <a:p>
            <a:r>
              <a:rPr lang="en-US" dirty="0"/>
              <a:t>Step 4: </a:t>
            </a:r>
          </a:p>
          <a:p>
            <a:endParaRPr lang="en-US" dirty="0"/>
          </a:p>
          <a:p>
            <a:r>
              <a:rPr lang="en-US" dirty="0">
                <a:ea typeface="Calibri" panose="020F0502020204030204" pitchFamily="34" charset="0"/>
              </a:rPr>
              <a:t>Select indicator 5.3.1 ‘Proportion of women aged 20-24 years who were married or in a union before age 15 and before age 18’ </a:t>
            </a:r>
          </a:p>
          <a:p>
            <a:r>
              <a:rPr lang="en-US" dirty="0">
                <a:ea typeface="Calibri" panose="020F0502020204030204" pitchFamily="34" charset="0"/>
              </a:rPr>
              <a:t>from the drop-down list of indicators: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4C6222-9452-4362-BB70-62310CCBDBAD}"/>
              </a:ext>
            </a:extLst>
          </p:cNvPr>
          <p:cNvGrpSpPr/>
          <p:nvPr/>
        </p:nvGrpSpPr>
        <p:grpSpPr>
          <a:xfrm>
            <a:off x="8077200" y="2535684"/>
            <a:ext cx="11430000" cy="8873234"/>
            <a:chOff x="1132819" y="-59955"/>
            <a:chExt cx="5954091" cy="414133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E2284A-2583-48D1-959F-20011FD66B24}"/>
                </a:ext>
              </a:extLst>
            </p:cNvPr>
            <p:cNvGrpSpPr/>
            <p:nvPr/>
          </p:nvGrpSpPr>
          <p:grpSpPr>
            <a:xfrm>
              <a:off x="1132819" y="257989"/>
              <a:ext cx="5577350" cy="3823388"/>
              <a:chOff x="194734" y="-112090"/>
              <a:chExt cx="7005119" cy="450664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E59FAC3-177B-4A8B-96B7-8EC78E3AF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734" y="-112090"/>
                <a:ext cx="7005119" cy="4506642"/>
              </a:xfrm>
              <a:prstGeom prst="rect">
                <a:avLst/>
              </a:prstGeom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F71B207-AC27-4AFB-A3A9-588C714C433F}"/>
                  </a:ext>
                </a:extLst>
              </p:cNvPr>
              <p:cNvSpPr/>
              <p:nvPr/>
            </p:nvSpPr>
            <p:spPr>
              <a:xfrm>
                <a:off x="439749" y="2084334"/>
                <a:ext cx="6260420" cy="531842"/>
              </a:xfrm>
              <a:prstGeom prst="roundRect">
                <a:avLst/>
              </a:prstGeom>
              <a:noFill/>
              <a:ln>
                <a:solidFill>
                  <a:srgbClr val="009DDC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859FED5A-323F-4F6E-9804-F8BEF5561619}"/>
                </a:ext>
              </a:extLst>
            </p:cNvPr>
            <p:cNvSpPr txBox="1"/>
            <p:nvPr/>
          </p:nvSpPr>
          <p:spPr>
            <a:xfrm>
              <a:off x="1132819" y="-59955"/>
              <a:ext cx="5954091" cy="16591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List of indicators on the SDG Indicator Dashboard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2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7A651-8F75-4702-BED7-80B813942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‘Right’ gender data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E7A4F1F-E6FF-450C-9839-F3ED677FD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920519"/>
              </p:ext>
            </p:extLst>
          </p:nvPr>
        </p:nvGraphicFramePr>
        <p:xfrm>
          <a:off x="3581400" y="3048000"/>
          <a:ext cx="15392400" cy="7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512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E768931-EA23-4FD2-BAC4-C0F96B2FF9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3471" y="2504600"/>
            <a:ext cx="7047129" cy="5601533"/>
          </a:xfrm>
        </p:spPr>
        <p:txBody>
          <a:bodyPr/>
          <a:lstStyle/>
          <a:p>
            <a:r>
              <a:rPr lang="en-US" dirty="0"/>
              <a:t>1. Macrodata from UN Women Gender Data Portal</a:t>
            </a:r>
          </a:p>
          <a:p>
            <a:endParaRPr lang="en-US" dirty="0"/>
          </a:p>
          <a:p>
            <a:pPr lvl="0"/>
            <a:r>
              <a:rPr lang="en-US" dirty="0"/>
              <a:t>Step 5: Select 2018 from ‘year’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Step 6: Select ‘SDG’ regions from the ‘View by’ options </a:t>
            </a:r>
          </a:p>
          <a:p>
            <a:pPr lvl="0"/>
            <a:r>
              <a:rPr lang="en-US" dirty="0"/>
              <a:t> </a:t>
            </a:r>
          </a:p>
          <a:p>
            <a:r>
              <a:rPr lang="en-US" dirty="0"/>
              <a:t>Step 7: Make a further selection on the regions to respond to the research question. </a:t>
            </a:r>
          </a:p>
          <a:p>
            <a:endParaRPr lang="en-US" dirty="0"/>
          </a:p>
          <a:p>
            <a:r>
              <a:rPr lang="en-US" dirty="0"/>
              <a:t>Step 8: Select the desired type of visualization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363DF8-4EA6-4B15-BED2-09F0C07384D4}"/>
              </a:ext>
            </a:extLst>
          </p:cNvPr>
          <p:cNvGrpSpPr/>
          <p:nvPr/>
        </p:nvGrpSpPr>
        <p:grpSpPr>
          <a:xfrm>
            <a:off x="2115235" y="8533573"/>
            <a:ext cx="5943600" cy="3363627"/>
            <a:chOff x="-362139" y="-247632"/>
            <a:chExt cx="4645344" cy="2422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1FF60C-932A-425D-B866-BC7BDFAC7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949" y="324036"/>
              <a:ext cx="3528140" cy="1851300"/>
            </a:xfrm>
            <a:prstGeom prst="rect">
              <a:avLst/>
            </a:prstGeom>
          </p:spPr>
        </p:pic>
        <p:sp>
          <p:nvSpPr>
            <p:cNvPr id="8" name="Text Box 18">
              <a:extLst>
                <a:ext uri="{FF2B5EF4-FFF2-40B4-BE49-F238E27FC236}">
                  <a16:creationId xmlns:a16="http://schemas.microsoft.com/office/drawing/2014/main" id="{3FEADD12-79B3-4755-A46B-CBE981C760C0}"/>
                </a:ext>
              </a:extLst>
            </p:cNvPr>
            <p:cNvSpPr txBox="1"/>
            <p:nvPr/>
          </p:nvSpPr>
          <p:spPr>
            <a:xfrm>
              <a:off x="-362139" y="-247632"/>
              <a:ext cx="4645344" cy="430262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Dialogue box for selection of geographical areas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1B27D-E379-45FB-84E4-55C8FF228BF1}"/>
              </a:ext>
            </a:extLst>
          </p:cNvPr>
          <p:cNvGrpSpPr/>
          <p:nvPr/>
        </p:nvGrpSpPr>
        <p:grpSpPr>
          <a:xfrm>
            <a:off x="9067800" y="4343400"/>
            <a:ext cx="14325600" cy="7553800"/>
            <a:chOff x="446393" y="-131372"/>
            <a:chExt cx="6440812" cy="27559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FD5CBC-4A7D-4D19-8B19-355DA2B6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93" y="172441"/>
              <a:ext cx="6119291" cy="2452126"/>
            </a:xfrm>
            <a:prstGeom prst="rect">
              <a:avLst/>
            </a:prstGeom>
          </p:spPr>
        </p:pic>
        <p:sp>
          <p:nvSpPr>
            <p:cNvPr id="11" name="Text Box 20">
              <a:extLst>
                <a:ext uri="{FF2B5EF4-FFF2-40B4-BE49-F238E27FC236}">
                  <a16:creationId xmlns:a16="http://schemas.microsoft.com/office/drawing/2014/main" id="{02B6AB30-F029-4F82-8F3F-5807238D7487}"/>
                </a:ext>
              </a:extLst>
            </p:cNvPr>
            <p:cNvSpPr txBox="1"/>
            <p:nvPr/>
          </p:nvSpPr>
          <p:spPr>
            <a:xfrm>
              <a:off x="446393" y="-131372"/>
              <a:ext cx="6440812" cy="36954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Bar graph reflecting the selections made on the dashboard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1292662"/>
          </a:xfrm>
        </p:spPr>
        <p:txBody>
          <a:bodyPr/>
          <a:lstStyle/>
          <a:p>
            <a:r>
              <a:rPr lang="en-US" dirty="0"/>
              <a:t>1. Macrodata from the UN Women Gender Data Portal</a:t>
            </a:r>
          </a:p>
          <a:p>
            <a:endParaRPr lang="en-US" dirty="0"/>
          </a:p>
          <a:p>
            <a:r>
              <a:rPr lang="en-US" dirty="0"/>
              <a:t>Step 9: Further selections are possible for the following actions: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812000-87C9-4CB6-955C-9A2D38239089}"/>
              </a:ext>
            </a:extLst>
          </p:cNvPr>
          <p:cNvGrpSpPr/>
          <p:nvPr/>
        </p:nvGrpSpPr>
        <p:grpSpPr>
          <a:xfrm>
            <a:off x="5867400" y="5029200"/>
            <a:ext cx="14053429" cy="6042679"/>
            <a:chOff x="20807" y="213120"/>
            <a:chExt cx="4988681" cy="20017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7F7099-0B2C-4FDE-87C8-16E2371C9787}"/>
                </a:ext>
              </a:extLst>
            </p:cNvPr>
            <p:cNvGrpSpPr/>
            <p:nvPr/>
          </p:nvGrpSpPr>
          <p:grpSpPr>
            <a:xfrm>
              <a:off x="20807" y="427943"/>
              <a:ext cx="4988681" cy="1786926"/>
              <a:chOff x="-180971" y="133567"/>
              <a:chExt cx="6350844" cy="184763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D59405B-E034-4088-BDC3-4F5B05006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0971" y="133567"/>
                <a:ext cx="978531" cy="1847633"/>
              </a:xfrm>
              <a:prstGeom prst="rect">
                <a:avLst/>
              </a:prstGeom>
            </p:spPr>
          </p:pic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DC28041D-60F1-4A5A-8DC2-F7BA4506C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308" y="349127"/>
                <a:ext cx="4393565" cy="3213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Metadata for this data </a:t>
                </a: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9EA08047-E285-44F8-B23D-D28BB6E58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832" y="717951"/>
                <a:ext cx="4393565" cy="2574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accent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ownload the dataset as a PDF or CSV file </a:t>
                </a: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494D1058-74A9-4563-9F2C-54EAE572D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0831" y="1178168"/>
                <a:ext cx="4393565" cy="32131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accent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hare the link of the webpage </a:t>
                </a: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7A689624-CF6D-4333-9A2B-264429E98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308" y="1653170"/>
                <a:ext cx="4393565" cy="2574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>
                    <a:solidFill>
                      <a:schemeClr val="accent3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out additional information/help 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8FF16EA-81CE-4670-B8D7-69D9C61C6ACC}"/>
                  </a:ext>
                </a:extLst>
              </p:cNvPr>
              <p:cNvCxnSpPr/>
              <p:nvPr/>
            </p:nvCxnSpPr>
            <p:spPr>
              <a:xfrm>
                <a:off x="880534" y="431800"/>
                <a:ext cx="812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7F133BB-46C2-4CED-B776-4052671414E8}"/>
                  </a:ext>
                </a:extLst>
              </p:cNvPr>
              <p:cNvCxnSpPr/>
              <p:nvPr/>
            </p:nvCxnSpPr>
            <p:spPr>
              <a:xfrm>
                <a:off x="872067" y="846666"/>
                <a:ext cx="8805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047F743-7928-4EC7-9F8C-BEDF7DA3F337}"/>
                  </a:ext>
                </a:extLst>
              </p:cNvPr>
              <p:cNvCxnSpPr/>
              <p:nvPr/>
            </p:nvCxnSpPr>
            <p:spPr>
              <a:xfrm>
                <a:off x="922867" y="1301750"/>
                <a:ext cx="770467" cy="84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90C43C7-6446-4027-A22A-B922DFC1487B}"/>
                  </a:ext>
                </a:extLst>
              </p:cNvPr>
              <p:cNvCxnSpPr/>
              <p:nvPr/>
            </p:nvCxnSpPr>
            <p:spPr>
              <a:xfrm>
                <a:off x="905934" y="1752600"/>
                <a:ext cx="82973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22">
              <a:extLst>
                <a:ext uri="{FF2B5EF4-FFF2-40B4-BE49-F238E27FC236}">
                  <a16:creationId xmlns:a16="http://schemas.microsoft.com/office/drawing/2014/main" id="{5D3470AA-2172-43BF-969B-7F12B8FC6B9E}"/>
                </a:ext>
              </a:extLst>
            </p:cNvPr>
            <p:cNvSpPr txBox="1"/>
            <p:nvPr/>
          </p:nvSpPr>
          <p:spPr>
            <a:xfrm>
              <a:off x="216521" y="213120"/>
              <a:ext cx="4303033" cy="24897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Icons to make additional selections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343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DBB979-5660-4C2E-90D8-A6A40E700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FADE9-C69D-487D-8B86-567797721E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419684"/>
            <a:ext cx="21233951" cy="1292662"/>
          </a:xfrm>
        </p:spPr>
        <p:txBody>
          <a:bodyPr/>
          <a:lstStyle/>
          <a:p>
            <a:r>
              <a:rPr lang="en-US" dirty="0"/>
              <a:t>2. Macrodata data from the Global SDG Indicators Database </a:t>
            </a:r>
          </a:p>
          <a:p>
            <a:endParaRPr lang="en-US" dirty="0"/>
          </a:p>
          <a:p>
            <a:r>
              <a:rPr lang="en-US" dirty="0"/>
              <a:t>Step 1: Go to global database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39D18E-EDD8-49EE-A32E-006DD34AABC5}"/>
              </a:ext>
            </a:extLst>
          </p:cNvPr>
          <p:cNvGrpSpPr/>
          <p:nvPr/>
        </p:nvGrpSpPr>
        <p:grpSpPr>
          <a:xfrm>
            <a:off x="4572000" y="3809360"/>
            <a:ext cx="12954000" cy="8001640"/>
            <a:chOff x="0" y="0"/>
            <a:chExt cx="5487035" cy="31623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84F714-8C61-4A76-8F30-5C9E12D2F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487035" cy="31623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12816BC-46FA-4C3F-B5F4-5C6093681D22}"/>
                </a:ext>
              </a:extLst>
            </p:cNvPr>
            <p:cNvSpPr/>
            <p:nvPr/>
          </p:nvSpPr>
          <p:spPr>
            <a:xfrm>
              <a:off x="407670" y="1002030"/>
              <a:ext cx="617220" cy="243840"/>
            </a:xfrm>
            <a:prstGeom prst="roundRect">
              <a:avLst/>
            </a:prstGeom>
            <a:noFill/>
            <a:ln w="6350">
              <a:solidFill>
                <a:srgbClr val="009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9D1A4D-9627-496A-9A57-1660B6D97681}"/>
                </a:ext>
              </a:extLst>
            </p:cNvPr>
            <p:cNvSpPr/>
            <p:nvPr/>
          </p:nvSpPr>
          <p:spPr>
            <a:xfrm>
              <a:off x="300990" y="1703070"/>
              <a:ext cx="1074420" cy="289560"/>
            </a:xfrm>
            <a:prstGeom prst="roundRect">
              <a:avLst/>
            </a:prstGeom>
            <a:noFill/>
            <a:ln w="6350">
              <a:solidFill>
                <a:srgbClr val="009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786E8A7-96E2-4DD9-ABEC-70FA830C24AE}"/>
                </a:ext>
              </a:extLst>
            </p:cNvPr>
            <p:cNvSpPr/>
            <p:nvPr/>
          </p:nvSpPr>
          <p:spPr>
            <a:xfrm>
              <a:off x="1802130" y="1703070"/>
              <a:ext cx="1257300" cy="289560"/>
            </a:xfrm>
            <a:prstGeom prst="roundRect">
              <a:avLst/>
            </a:prstGeom>
            <a:noFill/>
            <a:ln w="6350">
              <a:solidFill>
                <a:srgbClr val="009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ADB85E5-4809-4641-9332-8E7EE9D0269F}"/>
                </a:ext>
              </a:extLst>
            </p:cNvPr>
            <p:cNvSpPr/>
            <p:nvPr/>
          </p:nvSpPr>
          <p:spPr>
            <a:xfrm>
              <a:off x="3341370" y="1703070"/>
              <a:ext cx="982980" cy="289560"/>
            </a:xfrm>
            <a:prstGeom prst="roundRect">
              <a:avLst/>
            </a:prstGeom>
            <a:noFill/>
            <a:ln w="6350">
              <a:solidFill>
                <a:srgbClr val="009D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8842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DBB979-5660-4C2E-90D8-A6A40E700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8E4C979-3A5B-46C4-9762-B41283F075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895600"/>
            <a:ext cx="21233951" cy="2585323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Macrodata</a:t>
            </a:r>
            <a:r>
              <a:rPr lang="en-US" dirty="0"/>
              <a:t> from the Global SDG database </a:t>
            </a:r>
          </a:p>
          <a:p>
            <a:endParaRPr lang="en-US" dirty="0"/>
          </a:p>
          <a:p>
            <a:r>
              <a:rPr lang="en-US" dirty="0"/>
              <a:t>Step 2: Read the relevant metadata to assess the quality of data </a:t>
            </a:r>
          </a:p>
          <a:p>
            <a:r>
              <a:rPr lang="en-US" dirty="0"/>
              <a:t>Step 3: Select the data series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B17772-66BE-4BD7-B0BE-42453CA82196}"/>
              </a:ext>
            </a:extLst>
          </p:cNvPr>
          <p:cNvGrpSpPr/>
          <p:nvPr/>
        </p:nvGrpSpPr>
        <p:grpSpPr>
          <a:xfrm>
            <a:off x="6248398" y="4957436"/>
            <a:ext cx="11734802" cy="6853564"/>
            <a:chOff x="-502233" y="-124945"/>
            <a:chExt cx="7188892" cy="358737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4E9D92-EF2F-4551-BA68-D171D3ABF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2233" y="304414"/>
              <a:ext cx="7188892" cy="3158011"/>
            </a:xfrm>
            <a:prstGeom prst="rect">
              <a:avLst/>
            </a:prstGeom>
          </p:spPr>
        </p:pic>
        <p:sp>
          <p:nvSpPr>
            <p:cNvPr id="8" name="Text Box 202">
              <a:extLst>
                <a:ext uri="{FF2B5EF4-FFF2-40B4-BE49-F238E27FC236}">
                  <a16:creationId xmlns:a16="http://schemas.microsoft.com/office/drawing/2014/main" id="{E248BF99-07F3-44F0-B5C3-EB7797E40E69}"/>
                </a:ext>
              </a:extLst>
            </p:cNvPr>
            <p:cNvSpPr txBox="1"/>
            <p:nvPr/>
          </p:nvSpPr>
          <p:spPr>
            <a:xfrm>
              <a:off x="-502232" y="-124945"/>
              <a:ext cx="6930803" cy="27400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Goal 5 indicators represented in a 'tree’ search structure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78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3447098"/>
          </a:xfrm>
        </p:spPr>
        <p:txBody>
          <a:bodyPr/>
          <a:lstStyle/>
          <a:p>
            <a:r>
              <a:rPr lang="en-US" dirty="0"/>
              <a:t>2. Macrodata from the Global SDG database </a:t>
            </a:r>
          </a:p>
          <a:p>
            <a:endParaRPr lang="en-US" dirty="0"/>
          </a:p>
          <a:p>
            <a:r>
              <a:rPr lang="en-US" dirty="0"/>
              <a:t>Step 4: Select the country of interest </a:t>
            </a:r>
          </a:p>
          <a:p>
            <a:r>
              <a:rPr lang="en-US" dirty="0"/>
              <a:t>Step 5: Select the download option to view the results on an Excel sheet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EADE3C-2112-42F5-837F-A05F7C832A13}"/>
              </a:ext>
            </a:extLst>
          </p:cNvPr>
          <p:cNvGrpSpPr/>
          <p:nvPr/>
        </p:nvGrpSpPr>
        <p:grpSpPr>
          <a:xfrm>
            <a:off x="6858000" y="5237372"/>
            <a:ext cx="12717923" cy="6573627"/>
            <a:chOff x="-394830" y="-181383"/>
            <a:chExt cx="7781584" cy="3681448"/>
          </a:xfrm>
        </p:grpSpPr>
        <p:sp>
          <p:nvSpPr>
            <p:cNvPr id="6" name="Text Box 205">
              <a:extLst>
                <a:ext uri="{FF2B5EF4-FFF2-40B4-BE49-F238E27FC236}">
                  <a16:creationId xmlns:a16="http://schemas.microsoft.com/office/drawing/2014/main" id="{390D974C-3ED3-4D64-B204-FBD8ABE6D931}"/>
                </a:ext>
              </a:extLst>
            </p:cNvPr>
            <p:cNvSpPr txBox="1"/>
            <p:nvPr/>
          </p:nvSpPr>
          <p:spPr>
            <a:xfrm>
              <a:off x="-394830" y="-181383"/>
              <a:ext cx="7781584" cy="61094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Excel file showing SDG Indicator 5.4.1 data for Pakistan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DFBD0B-4592-458A-B993-92326EC9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830" y="157894"/>
              <a:ext cx="6733259" cy="3342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3517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372222"/>
            <a:ext cx="21233951" cy="4739759"/>
          </a:xfrm>
        </p:spPr>
        <p:txBody>
          <a:bodyPr/>
          <a:lstStyle/>
          <a:p>
            <a:r>
              <a:rPr lang="en-US" dirty="0"/>
              <a:t>2. Macrodata from the Global SDG Indicators Database </a:t>
            </a:r>
          </a:p>
          <a:p>
            <a:endParaRPr lang="en-US" dirty="0"/>
          </a:p>
          <a:p>
            <a:r>
              <a:rPr lang="en-US" dirty="0"/>
              <a:t>Step 6: Create a pivot table by selecting the data and then the ‘PivotTable’ option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Step 7: Customize the rows and columns of the Pivot Table 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r>
              <a:rPr lang="en-US" dirty="0"/>
              <a:t>Drag ‘Series description’ to ‘Filters’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r>
              <a:rPr lang="en-US" dirty="0"/>
              <a:t>Drag ‘Value’ to ‘Sum of Values’</a:t>
            </a:r>
          </a:p>
          <a:p>
            <a:pPr marL="1011747" lvl="1" indent="-457200">
              <a:buFont typeface="Arial" panose="020B0604020202020204" pitchFamily="34" charset="0"/>
              <a:buChar char="•"/>
            </a:pPr>
            <a:r>
              <a:rPr lang="en-US" dirty="0"/>
              <a:t>Drag ‘Unit’, ‘Age’, ‘Location’ and ‘Sex’ to ‘Rows’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799ABC4-C59F-4518-BDA3-34B4AA05360F}"/>
              </a:ext>
            </a:extLst>
          </p:cNvPr>
          <p:cNvGrpSpPr/>
          <p:nvPr/>
        </p:nvGrpSpPr>
        <p:grpSpPr>
          <a:xfrm>
            <a:off x="18135600" y="2290773"/>
            <a:ext cx="4876800" cy="7272536"/>
            <a:chOff x="1641661" y="-995525"/>
            <a:chExt cx="5603539" cy="99552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5F40F94-80C4-42BB-882A-A469D28C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661" y="456726"/>
              <a:ext cx="5078207" cy="8502962"/>
            </a:xfrm>
            <a:prstGeom prst="rect">
              <a:avLst/>
            </a:prstGeom>
          </p:spPr>
        </p:pic>
        <p:sp>
          <p:nvSpPr>
            <p:cNvPr id="10" name="Text Box 214">
              <a:extLst>
                <a:ext uri="{FF2B5EF4-FFF2-40B4-BE49-F238E27FC236}">
                  <a16:creationId xmlns:a16="http://schemas.microsoft.com/office/drawing/2014/main" id="{BA57D97A-23FD-4E37-B712-F4C418691D87}"/>
                </a:ext>
              </a:extLst>
            </p:cNvPr>
            <p:cNvSpPr txBox="1"/>
            <p:nvPr/>
          </p:nvSpPr>
          <p:spPr>
            <a:xfrm>
              <a:off x="1641661" y="-995525"/>
              <a:ext cx="5603539" cy="33417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Pivot table fields to create customized table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45C6B9-A1B6-433D-8C81-E2F11BD30CC0}"/>
              </a:ext>
            </a:extLst>
          </p:cNvPr>
          <p:cNvGrpSpPr/>
          <p:nvPr/>
        </p:nvGrpSpPr>
        <p:grpSpPr>
          <a:xfrm>
            <a:off x="6853962" y="6219309"/>
            <a:ext cx="10519638" cy="5713879"/>
            <a:chOff x="-285750" y="-354546"/>
            <a:chExt cx="7486650" cy="31718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0E1B07-9C0A-456C-846D-F7C1CD6A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5750" y="186202"/>
              <a:ext cx="6917734" cy="2631104"/>
            </a:xfrm>
            <a:prstGeom prst="rect">
              <a:avLst/>
            </a:prstGeom>
          </p:spPr>
        </p:pic>
        <p:sp>
          <p:nvSpPr>
            <p:cNvPr id="13" name="Text Box 219">
              <a:extLst>
                <a:ext uri="{FF2B5EF4-FFF2-40B4-BE49-F238E27FC236}">
                  <a16:creationId xmlns:a16="http://schemas.microsoft.com/office/drawing/2014/main" id="{40A72294-08D9-47FA-84F2-47A2E8B03764}"/>
                </a:ext>
              </a:extLst>
            </p:cNvPr>
            <p:cNvSpPr txBox="1"/>
            <p:nvPr/>
          </p:nvSpPr>
          <p:spPr>
            <a:xfrm>
              <a:off x="-285750" y="-354546"/>
              <a:ext cx="7486650" cy="40874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Pivot table showing % time spent on unpaid care and domestic work in Pakistan, disaggregated by sex and location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6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2463776"/>
            <a:ext cx="7557422" cy="1723549"/>
          </a:xfrm>
        </p:spPr>
        <p:txBody>
          <a:bodyPr/>
          <a:lstStyle/>
          <a:p>
            <a:r>
              <a:rPr lang="en-US" dirty="0"/>
              <a:t>2. Macrodata from the Global SDG database </a:t>
            </a:r>
          </a:p>
          <a:p>
            <a:endParaRPr lang="en-US" dirty="0"/>
          </a:p>
          <a:p>
            <a:r>
              <a:rPr lang="en-US" dirty="0"/>
              <a:t>Step 8: Select the data and click on ‘insert PivotChart’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F064E5-00EE-41D3-AACF-DD9333D02F63}"/>
              </a:ext>
            </a:extLst>
          </p:cNvPr>
          <p:cNvGrpSpPr/>
          <p:nvPr/>
        </p:nvGrpSpPr>
        <p:grpSpPr>
          <a:xfrm>
            <a:off x="2362200" y="6453733"/>
            <a:ext cx="5631097" cy="3505830"/>
            <a:chOff x="3616644" y="-727504"/>
            <a:chExt cx="4949372" cy="2674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F071B8-704B-49E5-A845-85287CDE0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4360" y="117201"/>
              <a:ext cx="2391819" cy="1829497"/>
            </a:xfrm>
            <a:prstGeom prst="rect">
              <a:avLst/>
            </a:prstGeom>
          </p:spPr>
        </p:pic>
        <p:sp>
          <p:nvSpPr>
            <p:cNvPr id="7" name="Text Box 221">
              <a:extLst>
                <a:ext uri="{FF2B5EF4-FFF2-40B4-BE49-F238E27FC236}">
                  <a16:creationId xmlns:a16="http://schemas.microsoft.com/office/drawing/2014/main" id="{F4838BDF-879D-4A07-9F3B-209DB98B064B}"/>
                </a:ext>
              </a:extLst>
            </p:cNvPr>
            <p:cNvSpPr txBox="1"/>
            <p:nvPr/>
          </p:nvSpPr>
          <p:spPr>
            <a:xfrm>
              <a:off x="3616644" y="-727504"/>
              <a:ext cx="4949372" cy="67423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Dialogue box showing Pivot chart options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D5D692-46D9-4CA6-BAD4-41F5BF2EC63F}"/>
              </a:ext>
            </a:extLst>
          </p:cNvPr>
          <p:cNvGrpSpPr/>
          <p:nvPr/>
        </p:nvGrpSpPr>
        <p:grpSpPr>
          <a:xfrm>
            <a:off x="9372600" y="2209800"/>
            <a:ext cx="13258800" cy="9677400"/>
            <a:chOff x="-381155" y="-871161"/>
            <a:chExt cx="6952678" cy="5543242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DB463D3A-A15D-40F5-8DAE-EA31A3C7C1D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85306944"/>
                </p:ext>
              </p:extLst>
            </p:nvPr>
          </p:nvGraphicFramePr>
          <p:xfrm>
            <a:off x="-381155" y="-24593"/>
            <a:ext cx="6815315" cy="46966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E15F1C9B-4C13-4917-A6CE-A2E6B9244A76}"/>
                </a:ext>
              </a:extLst>
            </p:cNvPr>
            <p:cNvSpPr txBox="1"/>
            <p:nvPr/>
          </p:nvSpPr>
          <p:spPr>
            <a:xfrm>
              <a:off x="-381155" y="-871161"/>
              <a:ext cx="6952678" cy="43647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Proportion of time spent on unpaid care and domestic chores, by sex and location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431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9" y="2590800"/>
            <a:ext cx="5195222" cy="1206507"/>
          </a:xfrm>
        </p:spPr>
        <p:txBody>
          <a:bodyPr/>
          <a:lstStyle/>
          <a:p>
            <a:r>
              <a:rPr lang="en-US" dirty="0"/>
              <a:t>3. Pre-processed microdata from DHS STATcompiler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E.g. proportion of women who deliver at home vs. elsewhere in India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r>
              <a:rPr lang="en-US" dirty="0"/>
              <a:t>Step 1: Select the country and indicator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93B5B-882A-496C-9A5D-D3462B9CE776}"/>
              </a:ext>
            </a:extLst>
          </p:cNvPr>
          <p:cNvGrpSpPr/>
          <p:nvPr/>
        </p:nvGrpSpPr>
        <p:grpSpPr>
          <a:xfrm>
            <a:off x="838200" y="6796724"/>
            <a:ext cx="7133614" cy="4891139"/>
            <a:chOff x="16865905" y="2124453"/>
            <a:chExt cx="7133614" cy="489113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D4D53E-18B3-4C98-BA7B-794083693D0F}"/>
                </a:ext>
              </a:extLst>
            </p:cNvPr>
            <p:cNvGrpSpPr/>
            <p:nvPr/>
          </p:nvGrpSpPr>
          <p:grpSpPr>
            <a:xfrm>
              <a:off x="16865905" y="3016910"/>
              <a:ext cx="6747990" cy="3998682"/>
              <a:chOff x="0" y="0"/>
              <a:chExt cx="5513934" cy="299882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8E3D602-7544-4D6D-8E2D-ACEC2943C6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632075" cy="298323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AF89739-23F8-4A61-A90A-1F1C59550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4874" y="21945"/>
                <a:ext cx="2639060" cy="2976880"/>
              </a:xfrm>
              <a:prstGeom prst="rect">
                <a:avLst/>
              </a:prstGeom>
            </p:spPr>
          </p:pic>
        </p:grpSp>
        <p:sp>
          <p:nvSpPr>
            <p:cNvPr id="9" name="Text Box 24">
              <a:extLst>
                <a:ext uri="{FF2B5EF4-FFF2-40B4-BE49-F238E27FC236}">
                  <a16:creationId xmlns:a16="http://schemas.microsoft.com/office/drawing/2014/main" id="{D9F25754-864B-407F-A167-B3ED6731139C}"/>
                </a:ext>
              </a:extLst>
            </p:cNvPr>
            <p:cNvSpPr txBox="1"/>
            <p:nvPr/>
          </p:nvSpPr>
          <p:spPr>
            <a:xfrm>
              <a:off x="16865905" y="2124453"/>
              <a:ext cx="7133614" cy="530706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Dialogue box for list of countries and indicators in DHS STATcompiler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E5817E-715A-4100-9689-77F3C3AF34E4}"/>
              </a:ext>
            </a:extLst>
          </p:cNvPr>
          <p:cNvGrpSpPr/>
          <p:nvPr/>
        </p:nvGrpSpPr>
        <p:grpSpPr>
          <a:xfrm>
            <a:off x="8381999" y="2767364"/>
            <a:ext cx="14415421" cy="6376636"/>
            <a:chOff x="6781801" y="7553609"/>
            <a:chExt cx="10439400" cy="42366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56FD19-1F12-49DA-A689-D83826905C0E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8755293"/>
              <a:ext cx="9931705" cy="3034921"/>
            </a:xfrm>
            <a:prstGeom prst="rect">
              <a:avLst/>
            </a:prstGeom>
          </p:spPr>
        </p:pic>
        <p:sp>
          <p:nvSpPr>
            <p:cNvPr id="10" name="Text Box 26">
              <a:extLst>
                <a:ext uri="{FF2B5EF4-FFF2-40B4-BE49-F238E27FC236}">
                  <a16:creationId xmlns:a16="http://schemas.microsoft.com/office/drawing/2014/main" id="{052EFBCD-5C19-43D5-8D1A-DD829E3209C6}"/>
                </a:ext>
              </a:extLst>
            </p:cNvPr>
            <p:cNvSpPr txBox="1"/>
            <p:nvPr/>
          </p:nvSpPr>
          <p:spPr>
            <a:xfrm>
              <a:off x="6781801" y="7553609"/>
              <a:ext cx="10439400" cy="684289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Result table showing proportion of women having access to public, private, home and other place of delivery in India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395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1723549"/>
          </a:xfrm>
        </p:spPr>
        <p:txBody>
          <a:bodyPr/>
          <a:lstStyle/>
          <a:p>
            <a:r>
              <a:rPr lang="en-US" dirty="0"/>
              <a:t>3. Pre-processed microdata from DHS STATcompiler</a:t>
            </a:r>
          </a:p>
          <a:p>
            <a:endParaRPr lang="en-US" dirty="0"/>
          </a:p>
          <a:p>
            <a:r>
              <a:rPr lang="en-US" dirty="0"/>
              <a:t>Step 2: Disaggregate the data by wealth by selecting the wealth quintile option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7E5BF-F5C4-48EB-BD08-A81DA1AA24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078222"/>
            <a:ext cx="4876800" cy="4476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E1F2A-C34E-4B38-BF72-151213295E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5973938"/>
            <a:ext cx="12710481" cy="4084462"/>
          </a:xfrm>
          <a:prstGeom prst="rect">
            <a:avLst/>
          </a:prstGeom>
        </p:spPr>
      </p:pic>
      <p:sp>
        <p:nvSpPr>
          <p:cNvPr id="7" name="Text Box 28">
            <a:extLst>
              <a:ext uri="{FF2B5EF4-FFF2-40B4-BE49-F238E27FC236}">
                <a16:creationId xmlns:a16="http://schemas.microsoft.com/office/drawing/2014/main" id="{67358BAA-BA7D-43BD-8789-8761318F028E}"/>
              </a:ext>
            </a:extLst>
          </p:cNvPr>
          <p:cNvSpPr txBox="1"/>
          <p:nvPr/>
        </p:nvSpPr>
        <p:spPr>
          <a:xfrm>
            <a:off x="3429000" y="5019831"/>
            <a:ext cx="6324600" cy="45576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i="0" dirty="0">
                <a:solidFill>
                  <a:srgbClr val="009DD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 of disaggregation variables</a:t>
            </a:r>
            <a:endParaRPr lang="en-US" sz="2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F28B1-14EE-4F0A-9C71-C698EEB33ABB}"/>
              </a:ext>
            </a:extLst>
          </p:cNvPr>
          <p:cNvSpPr/>
          <p:nvPr/>
        </p:nvSpPr>
        <p:spPr>
          <a:xfrm>
            <a:off x="10515600" y="4952380"/>
            <a:ext cx="12710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dirty="0">
                <a:solidFill>
                  <a:srgbClr val="009DD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 table showing proportions of women who delivered at home, by wealth</a:t>
            </a:r>
            <a:endParaRPr lang="en-US" sz="1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36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161380"/>
            <a:ext cx="21233951" cy="1292662"/>
          </a:xfrm>
        </p:spPr>
        <p:txBody>
          <a:bodyPr/>
          <a:lstStyle/>
          <a:p>
            <a:r>
              <a:rPr lang="en-US" dirty="0"/>
              <a:t>3. Pre-processed microdata from DHS STATcompiler</a:t>
            </a:r>
          </a:p>
          <a:p>
            <a:endParaRPr lang="en-US" dirty="0"/>
          </a:p>
          <a:p>
            <a:r>
              <a:rPr lang="en-US" dirty="0"/>
              <a:t>Step 3: Visualize data by selecting the chart option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1E765-7509-42FD-99CC-0FC4B16CE08F}"/>
              </a:ext>
            </a:extLst>
          </p:cNvPr>
          <p:cNvGrpSpPr/>
          <p:nvPr/>
        </p:nvGrpSpPr>
        <p:grpSpPr>
          <a:xfrm>
            <a:off x="16840200" y="2895600"/>
            <a:ext cx="3540628" cy="2570081"/>
            <a:chOff x="0" y="0"/>
            <a:chExt cx="2057400" cy="12954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E1AF93-ACBF-439B-94E6-D1D2566AD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057400" cy="121729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4D11DB-B378-4AF0-9A21-55AC4DB17F1F}"/>
                </a:ext>
              </a:extLst>
            </p:cNvPr>
            <p:cNvSpPr/>
            <p:nvPr/>
          </p:nvSpPr>
          <p:spPr>
            <a:xfrm>
              <a:off x="465667" y="601133"/>
              <a:ext cx="1075267" cy="69426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74E2599-FB42-4E38-8E5E-ABC302BF50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48" y="6400800"/>
            <a:ext cx="8007052" cy="525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FDEF78-795D-4F7B-976F-4C57EA3C1D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400800"/>
            <a:ext cx="8458200" cy="5257800"/>
          </a:xfrm>
          <a:prstGeom prst="rect">
            <a:avLst/>
          </a:prstGeom>
        </p:spPr>
      </p:pic>
      <p:sp>
        <p:nvSpPr>
          <p:cNvPr id="10" name="Text Box 31">
            <a:extLst>
              <a:ext uri="{FF2B5EF4-FFF2-40B4-BE49-F238E27FC236}">
                <a16:creationId xmlns:a16="http://schemas.microsoft.com/office/drawing/2014/main" id="{73076301-4A0C-4798-B0C7-B4EEE7FDB43B}"/>
              </a:ext>
            </a:extLst>
          </p:cNvPr>
          <p:cNvSpPr txBox="1"/>
          <p:nvPr/>
        </p:nvSpPr>
        <p:spPr>
          <a:xfrm>
            <a:off x="16793460" y="2662349"/>
            <a:ext cx="5997761" cy="177319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i="0" dirty="0">
                <a:solidFill>
                  <a:srgbClr val="009DD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visualization icons</a:t>
            </a:r>
            <a:endParaRPr lang="en-US" sz="2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6">
            <a:extLst>
              <a:ext uri="{FF2B5EF4-FFF2-40B4-BE49-F238E27FC236}">
                <a16:creationId xmlns:a16="http://schemas.microsoft.com/office/drawing/2014/main" id="{67546166-2D57-4DAE-BC85-9049F7A73780}"/>
              </a:ext>
            </a:extLst>
          </p:cNvPr>
          <p:cNvSpPr txBox="1"/>
          <p:nvPr/>
        </p:nvSpPr>
        <p:spPr>
          <a:xfrm>
            <a:off x="2743200" y="5638801"/>
            <a:ext cx="13639800" cy="144780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i="0" dirty="0">
                <a:solidFill>
                  <a:srgbClr val="009DD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Column and line graphs representing proportion of women who delivered at home</a:t>
            </a:r>
            <a:endParaRPr lang="en-US" sz="2800" i="1" dirty="0">
              <a:solidFill>
                <a:srgbClr val="44546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89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1F28A-835B-410F-AD6A-A70CBFD840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1550" y="5487655"/>
            <a:ext cx="9243851" cy="2770374"/>
          </a:xfrm>
        </p:spPr>
        <p:txBody>
          <a:bodyPr/>
          <a:lstStyle/>
          <a:p>
            <a:r>
              <a:rPr lang="en-US" dirty="0"/>
              <a:t>Where to find the right gender data?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1EE7B-19F4-46AF-8005-20AB5044ED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73" y="6180891"/>
            <a:ext cx="2337428" cy="1354217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1420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3541" y="2549128"/>
            <a:ext cx="21233951" cy="3016210"/>
          </a:xfrm>
        </p:spPr>
        <p:txBody>
          <a:bodyPr/>
          <a:lstStyle/>
          <a:p>
            <a:r>
              <a:rPr lang="en-US" dirty="0"/>
              <a:t>4. Microdata from Demographic and Health Surveys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E.g. Proportion of women living in rural locations in Bangladesh (2014, DHS data) </a:t>
            </a:r>
          </a:p>
          <a:p>
            <a:endParaRPr lang="en-US" dirty="0"/>
          </a:p>
          <a:p>
            <a:r>
              <a:rPr lang="en-US" dirty="0"/>
              <a:t>Step 1: Open the microdata by double clicking the IR file in STATA</a:t>
            </a:r>
          </a:p>
          <a:p>
            <a:r>
              <a:rPr lang="en-US" dirty="0"/>
              <a:t>Step 2: Use recode variable v025 (location of residence) to identify respondents located in rural areas</a:t>
            </a:r>
          </a:p>
          <a:p>
            <a:r>
              <a:rPr lang="en-US" dirty="0"/>
              <a:t>Step 3: Tabulate the variable v025 to see the percentage of people who live in urban areas, by typing </a:t>
            </a:r>
            <a:r>
              <a:rPr lang="en-US" dirty="0">
                <a:solidFill>
                  <a:srgbClr val="009CDB"/>
                </a:solidFill>
              </a:rPr>
              <a:t>tab v025 [iw =  v005/1000000]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1892F9-6121-466C-A67F-6F3E13702783}"/>
              </a:ext>
            </a:extLst>
          </p:cNvPr>
          <p:cNvGrpSpPr/>
          <p:nvPr/>
        </p:nvGrpSpPr>
        <p:grpSpPr>
          <a:xfrm>
            <a:off x="5562600" y="6096000"/>
            <a:ext cx="11201400" cy="5791200"/>
            <a:chOff x="859167" y="384946"/>
            <a:chExt cx="4199940" cy="22725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0468B0-26E5-4C7C-B16D-A06ED6E00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11" y="842146"/>
              <a:ext cx="4064852" cy="1815385"/>
            </a:xfrm>
            <a:prstGeom prst="rect">
              <a:avLst/>
            </a:prstGeom>
          </p:spPr>
        </p:pic>
        <p:sp>
          <p:nvSpPr>
            <p:cNvPr id="7" name="Text Box 385">
              <a:extLst>
                <a:ext uri="{FF2B5EF4-FFF2-40B4-BE49-F238E27FC236}">
                  <a16:creationId xmlns:a16="http://schemas.microsoft.com/office/drawing/2014/main" id="{E2BC1F51-0F42-459C-B363-BCFE102A544F}"/>
                </a:ext>
              </a:extLst>
            </p:cNvPr>
            <p:cNvSpPr txBox="1"/>
            <p:nvPr/>
          </p:nvSpPr>
          <p:spPr>
            <a:xfrm>
              <a:off x="859167" y="384946"/>
              <a:ext cx="4199940" cy="4572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Result table showing distribution of women across location of residence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842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3471" y="2190465"/>
            <a:ext cx="21233951" cy="6032421"/>
          </a:xfrm>
        </p:spPr>
        <p:txBody>
          <a:bodyPr/>
          <a:lstStyle/>
          <a:p>
            <a:r>
              <a:rPr lang="en-US" dirty="0"/>
              <a:t>4. Microdata from Demographic and Health Surveys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E.g. Proportion of women in the age group 15–18, 19–59, and 50+ </a:t>
            </a:r>
          </a:p>
          <a:p>
            <a:endParaRPr lang="en-US" dirty="0">
              <a:ea typeface="Calibri" panose="020F0502020204030204" pitchFamily="34" charset="0"/>
            </a:endParaRPr>
          </a:p>
          <a:p>
            <a:r>
              <a:rPr lang="en-US" dirty="0">
                <a:ea typeface="Calibri" panose="020F0502020204030204" pitchFamily="34" charset="0"/>
              </a:rPr>
              <a:t>Step 1: Generate a new variable named ‘age_interval’ by typing </a:t>
            </a:r>
            <a:r>
              <a:rPr lang="en-US" dirty="0">
                <a:solidFill>
                  <a:srgbClr val="009DDC"/>
                </a:solidFill>
                <a:ea typeface="Calibri" panose="020F0502020204030204" pitchFamily="34" charset="0"/>
              </a:rPr>
              <a:t>generate age_interval=0 </a:t>
            </a:r>
          </a:p>
          <a:p>
            <a:r>
              <a:rPr lang="en-US" dirty="0">
                <a:ea typeface="Calibri" panose="020F0502020204030204" pitchFamily="34" charset="0"/>
              </a:rPr>
              <a:t>Step 2: Replace the value of 0 with 1 in those cases in which respondents ages fall between the age group 15</a:t>
            </a:r>
            <a:r>
              <a:rPr lang="en-US" dirty="0"/>
              <a:t>–</a:t>
            </a:r>
            <a:r>
              <a:rPr lang="en-US" dirty="0">
                <a:ea typeface="Calibri" panose="020F0502020204030204" pitchFamily="34" charset="0"/>
              </a:rPr>
              <a:t>18 years. </a:t>
            </a:r>
          </a:p>
          <a:p>
            <a:r>
              <a:rPr lang="en-US" dirty="0">
                <a:ea typeface="Calibri" panose="020F0502020204030204" pitchFamily="34" charset="0"/>
              </a:rPr>
              <a:t>	- Type </a:t>
            </a:r>
            <a:r>
              <a:rPr lang="en-US" dirty="0">
                <a:solidFill>
                  <a:srgbClr val="009DDC"/>
                </a:solidFill>
                <a:ea typeface="Calibri" panose="020F0502020204030204" pitchFamily="34" charset="0"/>
              </a:rPr>
              <a:t>replace age_interval=1 if v012&gt;14 &amp; v012&lt;19 </a:t>
            </a:r>
          </a:p>
          <a:p>
            <a:r>
              <a:rPr lang="en-US" dirty="0">
                <a:ea typeface="Calibri" panose="020F0502020204030204" pitchFamily="34" charset="0"/>
              </a:rPr>
              <a:t>Step 3: Replace the value of age_interval with 2 if the respondents are in the age group 19</a:t>
            </a:r>
            <a:r>
              <a:rPr lang="en-US" dirty="0"/>
              <a:t>–</a:t>
            </a:r>
            <a:r>
              <a:rPr lang="en-US" dirty="0">
                <a:ea typeface="Calibri" panose="020F0502020204030204" pitchFamily="34" charset="0"/>
              </a:rPr>
              <a:t>49 years </a:t>
            </a:r>
          </a:p>
          <a:p>
            <a:r>
              <a:rPr lang="en-US" dirty="0">
                <a:ea typeface="Calibri" panose="020F0502020204030204" pitchFamily="34" charset="0"/>
              </a:rPr>
              <a:t>	- Type </a:t>
            </a:r>
            <a:r>
              <a:rPr lang="en-US" dirty="0">
                <a:solidFill>
                  <a:srgbClr val="009DDC"/>
                </a:solidFill>
                <a:ea typeface="Calibri" panose="020F0502020204030204" pitchFamily="34" charset="0"/>
              </a:rPr>
              <a:t>replace age_interval=2 if v012&gt;18 &amp; v012&lt;50 </a:t>
            </a:r>
          </a:p>
          <a:p>
            <a:r>
              <a:rPr lang="en-US" dirty="0">
                <a:ea typeface="Calibri" panose="020F0502020204030204" pitchFamily="34" charset="0"/>
              </a:rPr>
              <a:t>Step 4: Allocate any missing values in your initial variable to your new variable by typing </a:t>
            </a:r>
            <a:r>
              <a:rPr lang="en-US" dirty="0">
                <a:solidFill>
                  <a:srgbClr val="009DDC"/>
                </a:solidFill>
                <a:ea typeface="Calibri" panose="020F0502020204030204" pitchFamily="34" charset="0"/>
              </a:rPr>
              <a:t>replace age_interval=. if v012==.</a:t>
            </a:r>
          </a:p>
          <a:p>
            <a:r>
              <a:rPr lang="en-US" dirty="0">
                <a:solidFill>
                  <a:srgbClr val="6D6E70"/>
                </a:solidFill>
                <a:ea typeface="Calibri" panose="020F0502020204030204" pitchFamily="34" charset="0"/>
              </a:rPr>
              <a:t>Step 5: </a:t>
            </a:r>
            <a:r>
              <a:rPr lang="en-US" dirty="0">
                <a:ea typeface="Calibri" panose="020F0502020204030204" pitchFamily="34" charset="0"/>
              </a:rPr>
              <a:t>Tabulate the results using appropriate sampling weights, by typing </a:t>
            </a:r>
            <a:r>
              <a:rPr lang="en-US" dirty="0">
                <a:solidFill>
                  <a:srgbClr val="009DDC"/>
                </a:solidFill>
                <a:ea typeface="Calibri" panose="020F0502020204030204" pitchFamily="34" charset="0"/>
              </a:rPr>
              <a:t>tab age_interval [iw=v005/1000000]</a:t>
            </a:r>
            <a:r>
              <a:rPr lang="en-US" dirty="0">
                <a:ea typeface="Calibri" panose="020F0502020204030204" pitchFamily="34" charset="0"/>
              </a:rPr>
              <a:t> 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C04812-1FEF-44BE-A333-90E20D96E3AF}"/>
              </a:ext>
            </a:extLst>
          </p:cNvPr>
          <p:cNvGrpSpPr/>
          <p:nvPr/>
        </p:nvGrpSpPr>
        <p:grpSpPr>
          <a:xfrm>
            <a:off x="4876800" y="7391400"/>
            <a:ext cx="10093829" cy="4708716"/>
            <a:chOff x="2031807" y="23857"/>
            <a:chExt cx="7375579" cy="23910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28BE6FD-4BCD-41FF-9AB9-5F1951F87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807" y="491452"/>
              <a:ext cx="5418725" cy="1923500"/>
            </a:xfrm>
            <a:prstGeom prst="rect">
              <a:avLst/>
            </a:prstGeom>
          </p:spPr>
        </p:pic>
        <p:sp>
          <p:nvSpPr>
            <p:cNvPr id="7" name="Text Box 388">
              <a:extLst>
                <a:ext uri="{FF2B5EF4-FFF2-40B4-BE49-F238E27FC236}">
                  <a16:creationId xmlns:a16="http://schemas.microsoft.com/office/drawing/2014/main" id="{3BAC4509-491F-4C13-90DC-C03D355E2B6D}"/>
                </a:ext>
              </a:extLst>
            </p:cNvPr>
            <p:cNvSpPr txBox="1"/>
            <p:nvPr/>
          </p:nvSpPr>
          <p:spPr>
            <a:xfrm>
              <a:off x="2031807" y="23857"/>
              <a:ext cx="7375579" cy="25764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Result table showing distribution of women across different age groups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707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2322670"/>
            <a:ext cx="21233951" cy="861774"/>
          </a:xfrm>
        </p:spPr>
        <p:txBody>
          <a:bodyPr/>
          <a:lstStyle/>
          <a:p>
            <a:r>
              <a:rPr lang="en-US" dirty="0"/>
              <a:t>4. Microdata from Demographic and Health Surveys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326B4-E985-41D2-8E13-7DF919C67677}"/>
              </a:ext>
            </a:extLst>
          </p:cNvPr>
          <p:cNvSpPr txBox="1"/>
          <p:nvPr/>
        </p:nvSpPr>
        <p:spPr>
          <a:xfrm>
            <a:off x="2005923" y="3104587"/>
            <a:ext cx="69431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6: To label the age groups, type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var age_interval “age in three aggregate age groups”</a:t>
            </a:r>
          </a:p>
          <a:p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7: Type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define age_interval 1”15-18” 2”19-49” 3”50+” </a:t>
            </a: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then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 values age_interval </a:t>
            </a:r>
            <a:r>
              <a:rPr lang="en-US" sz="2800" dirty="0" err="1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age_interval</a:t>
            </a:r>
            <a:endParaRPr lang="en-US" sz="28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8: Tabulate the results by typing tab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age_interval [iw=v005/1000000]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973BD-4BA0-4619-8A57-B98733E41910}"/>
              </a:ext>
            </a:extLst>
          </p:cNvPr>
          <p:cNvGrpSpPr/>
          <p:nvPr/>
        </p:nvGrpSpPr>
        <p:grpSpPr>
          <a:xfrm>
            <a:off x="11201400" y="3069418"/>
            <a:ext cx="11904530" cy="6633516"/>
            <a:chOff x="2018460" y="-461955"/>
            <a:chExt cx="8357003" cy="397321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8C6004-AE11-4525-9AE7-960F53A93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460" y="470629"/>
              <a:ext cx="7042786" cy="3040628"/>
            </a:xfrm>
            <a:prstGeom prst="rect">
              <a:avLst/>
            </a:prstGeom>
          </p:spPr>
        </p:pic>
        <p:sp>
          <p:nvSpPr>
            <p:cNvPr id="8" name="Text Box 391">
              <a:extLst>
                <a:ext uri="{FF2B5EF4-FFF2-40B4-BE49-F238E27FC236}">
                  <a16:creationId xmlns:a16="http://schemas.microsoft.com/office/drawing/2014/main" id="{FB9C2B07-2FF7-449C-9F11-837935E0B8BC}"/>
                </a:ext>
              </a:extLst>
            </p:cNvPr>
            <p:cNvSpPr txBox="1"/>
            <p:nvPr/>
          </p:nvSpPr>
          <p:spPr>
            <a:xfrm>
              <a:off x="2105022" y="-461955"/>
              <a:ext cx="8270441" cy="94892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Result table showing distribution of women's sample by age, with appropriate labelling</a:t>
              </a:r>
              <a:endParaRPr lang="en-US" sz="2800" i="1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36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5A22D5-90ED-43E2-8A2F-7B5C361A2E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How to conduct gender data analysis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7F18E-24BA-4311-A7FA-3EAD448FD8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024" y="2529409"/>
            <a:ext cx="21233951" cy="1723549"/>
          </a:xfrm>
        </p:spPr>
        <p:txBody>
          <a:bodyPr/>
          <a:lstStyle/>
          <a:p>
            <a:r>
              <a:rPr lang="en-US" dirty="0"/>
              <a:t>4. Microdata from Demographic and Health Surveys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E.g. Proportion of women who got married as children (i.e. age at first marriage or cohabitation is less than 18 years)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2D860-8218-4238-9BFE-70493189A4A1}"/>
              </a:ext>
            </a:extLst>
          </p:cNvPr>
          <p:cNvSpPr txBox="1"/>
          <p:nvPr/>
        </p:nvSpPr>
        <p:spPr>
          <a:xfrm>
            <a:off x="1905000" y="3913676"/>
            <a:ext cx="769328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Open IR File in STATA</a:t>
            </a:r>
          </a:p>
          <a:p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Generate new variable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‘childmarriage’ </a:t>
            </a:r>
          </a:p>
          <a:p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 child_marriage=0</a:t>
            </a:r>
          </a:p>
          <a:p>
            <a:endParaRPr lang="en-US" sz="28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Replace childmarriage with a value of 1 if the age at first marriage is less than 18 years using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child_marriage=1 if v511&lt;18</a:t>
            </a:r>
          </a:p>
          <a:p>
            <a:endParaRPr lang="en-US" sz="2800" dirty="0">
              <a:solidFill>
                <a:srgbClr val="009C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4: Replace all the missing values with a dot (.)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 child_marriage=. if v511==. |v012&lt;18 </a:t>
            </a: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cannot assume girls below the age current age of 18 years won’t get married before age 18)</a:t>
            </a:r>
          </a:p>
          <a:p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5: Tabulate the result with appropriate weights using </a:t>
            </a:r>
            <a:r>
              <a:rPr lang="en-US" sz="2800" dirty="0">
                <a:solidFill>
                  <a:srgbClr val="009C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 child_marriage [iw=v005/1000000]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05C66D-650D-4B25-8E59-F9D45EB76DBA}"/>
              </a:ext>
            </a:extLst>
          </p:cNvPr>
          <p:cNvGrpSpPr/>
          <p:nvPr/>
        </p:nvGrpSpPr>
        <p:grpSpPr>
          <a:xfrm>
            <a:off x="11734800" y="5029200"/>
            <a:ext cx="10292951" cy="5764971"/>
            <a:chOff x="-188619" y="-1518457"/>
            <a:chExt cx="8464151" cy="43079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A6AB90-3B13-45B6-8D26-F8AA44D22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23" y="-194840"/>
              <a:ext cx="7822909" cy="2984344"/>
            </a:xfrm>
            <a:prstGeom prst="rect">
              <a:avLst/>
            </a:prstGeom>
          </p:spPr>
        </p:pic>
        <p:sp>
          <p:nvSpPr>
            <p:cNvPr id="8" name="Text Box 394">
              <a:extLst>
                <a:ext uri="{FF2B5EF4-FFF2-40B4-BE49-F238E27FC236}">
                  <a16:creationId xmlns:a16="http://schemas.microsoft.com/office/drawing/2014/main" id="{CD5B80FF-120D-4114-842F-84B074308B90}"/>
                </a:ext>
              </a:extLst>
            </p:cNvPr>
            <p:cNvSpPr txBox="1"/>
            <p:nvPr/>
          </p:nvSpPr>
          <p:spPr>
            <a:xfrm>
              <a:off x="-188619" y="-1518457"/>
              <a:ext cx="8248466" cy="679633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1000"/>
                </a:spcAft>
              </a:pPr>
              <a:r>
                <a:rPr lang="en-US" sz="2800" i="0" dirty="0">
                  <a:solidFill>
                    <a:srgbClr val="009DD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Result table showing proportion of women who were married as children in Bangladesh (DHS, 2014)</a:t>
              </a:r>
              <a:endParaRPr lang="en-US" sz="28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992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351EC-9271-41FC-A66A-65635B36B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1550" y="6411113"/>
            <a:ext cx="9243851" cy="923458"/>
          </a:xfrm>
        </p:spPr>
        <p:txBody>
          <a:bodyPr/>
          <a:lstStyle/>
          <a:p>
            <a:r>
              <a:rPr lang="en-US" dirty="0"/>
              <a:t>Key Takeaways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54D90-C0F7-417E-9102-ABDCF49D8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73" y="6180891"/>
            <a:ext cx="2337428" cy="1354217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1258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62F36A-F7C0-498D-ADF5-77C44F26B9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takeaways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233BB88-5ECE-49A5-A450-D8D730540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578" y="2022937"/>
            <a:ext cx="21233950" cy="994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data must be in line with s</a:t>
            </a:r>
            <a:r>
              <a:rPr lang="en-CA" sz="2600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tatistical</a:t>
            </a:r>
            <a:r>
              <a:rPr lang="en-CA" sz="2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quality assurance frameworks</a:t>
            </a: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relevant, accurate, reliable, coherent, comparable, and are produced in a timely manner.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 statistics, which are produced by institutions within the National Statistical System, are often more reliable.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Always read the metadata before using data.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microdata to customize your analysis when the figures you are looking for aren’t readily available.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choosing microdata, be mindful of sampling techniques, survey respondents, timeliness and comparability of the data.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conduct gender data analysis: </a:t>
            </a:r>
          </a:p>
          <a:p>
            <a:pPr marL="897392" lvl="1" indent="-3429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a research question, </a:t>
            </a:r>
          </a:p>
          <a:p>
            <a:pPr marL="897392" lvl="1" indent="-3429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 background information, </a:t>
            </a:r>
          </a:p>
          <a:p>
            <a:pPr marL="897392" lvl="1" indent="-3429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into readily processed data and, </a:t>
            </a:r>
          </a:p>
          <a:p>
            <a:pPr marL="897392" lvl="1" indent="-342900" algn="just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not available, find and analyze microdata to obtain a response to the research question.</a:t>
            </a:r>
          </a:p>
          <a:p>
            <a:pPr marL="897392" lvl="1" indent="-342900" algn="just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Global SDG Indicators Database is a good source of macro gender data</a:t>
            </a:r>
            <a:r>
              <a:rPr lang="en-US" sz="2600" dirty="0">
                <a:solidFill>
                  <a:schemeClr val="accent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</a:t>
            </a: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 includes many SDG data beyond gender statistics.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Women’s Data Hub includes a compilation of gender statistics only. Most are SDG statistics, but some go beyond.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STATcompiler</a:t>
            </a: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includes processed survey data. It is helpful for users to compare survey data across countries and to conduct analysis with one level of disaggregation.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Microdata can be used to conduct tailored data analysis. However, familiarity with statistical software packages is a prerequisite.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500" dirty="0">
              <a:solidFill>
                <a:schemeClr val="accent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7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7A651-8F75-4702-BED7-80B813942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Which data source is better? Official or non-official?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ECAAA59-86A5-420E-8A62-9CAD7DE13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9641" y="3370000"/>
            <a:ext cx="9982187" cy="8186857"/>
          </a:xfrm>
        </p:spPr>
        <p:txBody>
          <a:bodyPr/>
          <a:lstStyle/>
          <a:p>
            <a:r>
              <a:rPr lang="en-US" dirty="0"/>
              <a:t>Official statistics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Produced by either the National Statistics Office or another government body in charge of data production (e.g. line ministries, National Meteorology Agency, etc.)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Produced in accordance with the National Statistics Law/Act and in line with the Fundamental Principles of Official Statistics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Produced by a third-party organization but cleared by the National Statistical Authority (e.g. National Statistical Office, Statistical Capacity Building Trust)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Some examples: Figures derived from Census data, official surveys, administrative records</a:t>
            </a:r>
          </a:p>
          <a:p>
            <a:pPr marL="457200" indent="-45720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BF9EAA6-470F-420A-B4C9-2B4BE3E7E02A}"/>
              </a:ext>
            </a:extLst>
          </p:cNvPr>
          <p:cNvSpPr txBox="1">
            <a:spLocks/>
          </p:cNvSpPr>
          <p:nvPr/>
        </p:nvSpPr>
        <p:spPr>
          <a:xfrm>
            <a:off x="12496803" y="3364944"/>
            <a:ext cx="10360468" cy="4308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l" rtl="0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4547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09095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63642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218191">
              <a:defRPr sz="28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72738">
              <a:defRPr>
                <a:latin typeface="+mn-lt"/>
                <a:ea typeface="+mn-ea"/>
                <a:cs typeface="+mn-cs"/>
              </a:defRPr>
            </a:lvl6pPr>
            <a:lvl7pPr marL="3327286">
              <a:defRPr>
                <a:latin typeface="+mn-lt"/>
                <a:ea typeface="+mn-ea"/>
                <a:cs typeface="+mn-cs"/>
              </a:defRPr>
            </a:lvl7pPr>
            <a:lvl8pPr marL="3881833">
              <a:defRPr>
                <a:latin typeface="+mn-lt"/>
                <a:ea typeface="+mn-ea"/>
                <a:cs typeface="+mn-cs"/>
              </a:defRPr>
            </a:lvl8pPr>
            <a:lvl9pPr marL="443638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Non-official statistics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Produced by third-party organizations without the involvement of national statisticians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Often narrower in coverage (especially regarding sample sizes)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Usually ad-hoc studies and one-off data collection experiments</a:t>
            </a:r>
          </a:p>
          <a:p>
            <a:pPr defTabSz="914400"/>
            <a:endParaRPr lang="en-US" kern="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75B98E-9F23-4CB9-AA75-2F3297F04BFC}"/>
              </a:ext>
            </a:extLst>
          </p:cNvPr>
          <p:cNvCxnSpPr/>
          <p:nvPr/>
        </p:nvCxnSpPr>
        <p:spPr>
          <a:xfrm>
            <a:off x="12192000" y="3364944"/>
            <a:ext cx="0" cy="753165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7A651-8F75-4702-BED7-80B813942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Choosing official vs. non-official statistics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65329-5B4D-49FA-BD28-FB5C6A140B82}"/>
              </a:ext>
            </a:extLst>
          </p:cNvPr>
          <p:cNvSpPr txBox="1"/>
          <p:nvPr/>
        </p:nvSpPr>
        <p:spPr>
          <a:xfrm>
            <a:off x="13716000" y="3200400"/>
            <a:ext cx="87331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choose non-official statistics?</a:t>
            </a:r>
          </a:p>
          <a:p>
            <a:endPara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non-official statistics when:</a:t>
            </a:r>
          </a:p>
          <a:p>
            <a:endPara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169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statistics are not available (e.g. new and emerging areas)</a:t>
            </a:r>
          </a:p>
          <a:p>
            <a:pPr marL="101169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 (the data is about government corruption, good governance, etc.) </a:t>
            </a:r>
          </a:p>
          <a:p>
            <a:endPara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way, assess the quality of your data (by looking at and understanding the metadata)  </a:t>
            </a:r>
          </a:p>
          <a:p>
            <a:endPara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D0B1F4-E3DC-40A2-AD79-15458BDD1C93}"/>
              </a:ext>
            </a:extLst>
          </p:cNvPr>
          <p:cNvSpPr txBox="1"/>
          <p:nvPr/>
        </p:nvSpPr>
        <p:spPr>
          <a:xfrm>
            <a:off x="2925493" y="3200400"/>
            <a:ext cx="873310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choose official statistics?  </a:t>
            </a:r>
          </a:p>
          <a:p>
            <a:endPara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looking for comprehensive and representative results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6D6E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1169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representative of a country’s total population</a:t>
            </a:r>
          </a:p>
          <a:p>
            <a:pPr marL="101169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accurate results as sampling frame comes from Census </a:t>
            </a:r>
          </a:p>
          <a:p>
            <a:pPr marL="101169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teams of enumerators trained on data-collection methods</a:t>
            </a:r>
          </a:p>
          <a:p>
            <a:pPr marL="101169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Trained enumerators are best-placed to obtain accurate answers from respondents </a:t>
            </a:r>
          </a:p>
          <a:p>
            <a:pPr marL="1011692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trained enumerators means questionnaires can be rolled out among larger population groups of different backgrounds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469AED-A7A4-4307-BCCE-AFFB611F9CC3}"/>
              </a:ext>
            </a:extLst>
          </p:cNvPr>
          <p:cNvCxnSpPr>
            <a:cxnSpLocks/>
          </p:cNvCxnSpPr>
          <p:nvPr/>
        </p:nvCxnSpPr>
        <p:spPr>
          <a:xfrm>
            <a:off x="12268200" y="2744209"/>
            <a:ext cx="0" cy="830449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8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7A651-8F75-4702-BED7-80B813942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sources of gender data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DAECF2-B253-4377-83E5-C54C436971DF}"/>
              </a:ext>
            </a:extLst>
          </p:cNvPr>
          <p:cNvGrpSpPr/>
          <p:nvPr/>
        </p:nvGrpSpPr>
        <p:grpSpPr>
          <a:xfrm>
            <a:off x="4286250" y="2994283"/>
            <a:ext cx="15811500" cy="7725055"/>
            <a:chOff x="6146874" y="3516685"/>
            <a:chExt cx="11639402" cy="1004758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D0CF97-0477-4FC8-8A07-9867CE951836}"/>
                </a:ext>
              </a:extLst>
            </p:cNvPr>
            <p:cNvSpPr txBox="1"/>
            <p:nvPr/>
          </p:nvSpPr>
          <p:spPr>
            <a:xfrm>
              <a:off x="6146874" y="3927514"/>
              <a:ext cx="4660229" cy="6284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Macrodata</a:t>
              </a:r>
            </a:p>
            <a:p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aggregates</a:t>
              </a: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Courier New" panose="02070309020205020404" pitchFamily="49" charset="0"/>
                <a:buChar char="o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to choose macrodata?</a:t>
              </a:r>
            </a:p>
            <a:p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11692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looking at national-level estimates </a:t>
              </a:r>
            </a:p>
            <a:p>
              <a:pPr marL="1011692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11692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looking for readily available estimates.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F83CCA-4926-42B8-8BD6-A98B6CEA7474}"/>
                </a:ext>
              </a:extLst>
            </p:cNvPr>
            <p:cNvSpPr txBox="1"/>
            <p:nvPr/>
          </p:nvSpPr>
          <p:spPr>
            <a:xfrm>
              <a:off x="13607307" y="3919911"/>
              <a:ext cx="4178969" cy="8526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Microdata</a:t>
              </a:r>
            </a:p>
            <a:p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Font typeface="Courier New" panose="02070309020205020404" pitchFamily="49" charset="0"/>
                <a:buChar char="o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Individual-level data (data collected from each individual through a survey or interview)</a:t>
              </a:r>
            </a:p>
            <a:p>
              <a:pPr marL="457200" indent="-457200" algn="just">
                <a:buFont typeface="Courier New" panose="02070309020205020404" pitchFamily="49" charset="0"/>
                <a:buChar char="o"/>
              </a:pPr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Font typeface="Courier New" panose="02070309020205020404" pitchFamily="49" charset="0"/>
                <a:buChar char="o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to choose microdata?</a:t>
              </a:r>
            </a:p>
            <a:p>
              <a:pPr algn="just"/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11692" lvl="1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the existing macro or pre-processed microdata does not satisfy your research question </a:t>
              </a:r>
            </a:p>
            <a:p>
              <a:pPr marL="1011692" lvl="1" indent="-457200" algn="just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6D6E7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011692" lvl="1" indent="-457200" algn="just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6D6E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you want to conduct advanced-level analysis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B1D57C8-87E4-44FA-8473-DEE7B52AE3C1}"/>
                </a:ext>
              </a:extLst>
            </p:cNvPr>
            <p:cNvCxnSpPr>
              <a:cxnSpLocks/>
            </p:cNvCxnSpPr>
            <p:nvPr/>
          </p:nvCxnSpPr>
          <p:spPr>
            <a:xfrm>
              <a:off x="12044168" y="3516685"/>
              <a:ext cx="0" cy="10047583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4004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7A651-8F75-4702-BED7-80B813942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 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FD8C5A-3B30-45FD-8690-81C2259BC0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6578" y="3709030"/>
            <a:ext cx="21233951" cy="47397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Macrodata </a:t>
            </a:r>
          </a:p>
          <a:p>
            <a:endParaRPr lang="en-US" dirty="0"/>
          </a:p>
          <a:p>
            <a:r>
              <a:rPr lang="en-US" dirty="0"/>
              <a:t>Some sources of global macro gender data are: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 Women’s Data Portal </a:t>
            </a:r>
            <a:r>
              <a:rPr lang="en-US" u="sng" dirty="0">
                <a:hlinkClick r:id="rId2"/>
              </a:rPr>
              <a:t>https://data.unwomen.org/data-portal</a:t>
            </a:r>
            <a:endParaRPr lang="en-US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Official SDG database: </a:t>
            </a:r>
            <a:r>
              <a:rPr lang="en-US" u="sng" dirty="0">
                <a:hlinkClick r:id="rId3"/>
              </a:rPr>
              <a:t>https://unstats.un.org/sdgs/indicators/database/</a:t>
            </a:r>
            <a:r>
              <a:rPr lang="en-US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World Development Indicators: </a:t>
            </a:r>
            <a:r>
              <a:rPr lang="en-US" u="sng" dirty="0">
                <a:hlinkClick r:id="rId4"/>
              </a:rPr>
              <a:t>https://data.worldbank.org/</a:t>
            </a:r>
            <a:r>
              <a:rPr lang="en-US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Websites of specialized UN agencies: (e.g. UNICEF for children, UNESCO for education, WHO for health, etc.)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5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0FFC44-E98E-4701-97A9-167157C14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6578" y="1128240"/>
            <a:ext cx="21233951" cy="1194430"/>
          </a:xfrm>
        </p:spPr>
        <p:txBody>
          <a:bodyPr/>
          <a:lstStyle/>
          <a:p>
            <a:r>
              <a:rPr lang="en-US" dirty="0"/>
              <a:t>Global sources of gender data: Macrodata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C255B-B4F8-4CBC-8E3C-8609C5643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5024" y="3276600"/>
            <a:ext cx="21233951" cy="6032421"/>
          </a:xfrm>
        </p:spPr>
        <p:txBody>
          <a:bodyPr/>
          <a:lstStyle/>
          <a:p>
            <a:r>
              <a:rPr lang="en-US" dirty="0"/>
              <a:t>1.1. UN Women’s data portal </a:t>
            </a:r>
          </a:p>
          <a:p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Free access to gender data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Data can be used to monitor the SDGs and other gender indicators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Can view gender data, stories, analysis about the lives of women and girls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Many types of data can be downloaded: </a:t>
            </a:r>
          </a:p>
          <a:p>
            <a:pPr marL="1566295" lvl="2" indent="-457200">
              <a:buFont typeface="Arial" panose="020B0604020202020204" pitchFamily="34" charset="0"/>
              <a:buChar char="•"/>
            </a:pPr>
            <a:r>
              <a:rPr lang="en-US" dirty="0"/>
              <a:t>Regional aggregates for gender-related SDG indicators</a:t>
            </a:r>
          </a:p>
          <a:p>
            <a:pPr marL="1566295" lvl="2" indent="-457200">
              <a:buFont typeface="Arial" panose="020B0604020202020204" pitchFamily="34" charset="0"/>
              <a:buChar char="•"/>
            </a:pPr>
            <a:r>
              <a:rPr lang="en-US" dirty="0"/>
              <a:t>National estimates for any country and year</a:t>
            </a:r>
          </a:p>
          <a:p>
            <a:pPr marL="1566295" lvl="2" indent="-457200">
              <a:buFont typeface="Arial" panose="020B0604020202020204" pitchFamily="34" charset="0"/>
              <a:buChar char="•"/>
            </a:pPr>
            <a:r>
              <a:rPr lang="en-US" dirty="0"/>
              <a:t>Country data for select non-SDG indicators</a:t>
            </a:r>
          </a:p>
          <a:p>
            <a:pPr marL="1566295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7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MEN COUNT">
      <a:dk1>
        <a:srgbClr val="009CDB"/>
      </a:dk1>
      <a:lt1>
        <a:srgbClr val="FEFFFF"/>
      </a:lt1>
      <a:dk2>
        <a:srgbClr val="009CDB"/>
      </a:dk2>
      <a:lt2>
        <a:srgbClr val="FEFFFF"/>
      </a:lt2>
      <a:accent1>
        <a:srgbClr val="009CDB"/>
      </a:accent1>
      <a:accent2>
        <a:srgbClr val="67B7E6"/>
      </a:accent2>
      <a:accent3>
        <a:srgbClr val="6D6E70"/>
      </a:accent3>
      <a:accent4>
        <a:srgbClr val="FEFFFF"/>
      </a:accent4>
      <a:accent5>
        <a:srgbClr val="FEFFFF"/>
      </a:accent5>
      <a:accent6>
        <a:srgbClr val="FEFFFF"/>
      </a:accent6>
      <a:hlink>
        <a:srgbClr val="66B6E5"/>
      </a:hlink>
      <a:folHlink>
        <a:srgbClr val="6D6D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D621EC3FE65848A99E9E2736D3C4A6" ma:contentTypeVersion="6" ma:contentTypeDescription="Create a new document." ma:contentTypeScope="" ma:versionID="ab24826f7bc1beba72e5c1d9e9140a98">
  <xsd:schema xmlns:xsd="http://www.w3.org/2001/XMLSchema" xmlns:xs="http://www.w3.org/2001/XMLSchema" xmlns:p="http://schemas.microsoft.com/office/2006/metadata/properties" xmlns:ns2="a6e34da6-05e8-4b02-885f-a05ca3b06021" targetNamespace="http://schemas.microsoft.com/office/2006/metadata/properties" ma:root="true" ma:fieldsID="e1b44747734f977d4a5fc3b266de3879" ns2:_="">
    <xsd:import namespace="a6e34da6-05e8-4b02-885f-a05ca3b06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34da6-05e8-4b02-885f-a05ca3b060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165319-8B88-49B9-A971-292FB8781A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7E3E53-1783-4CD9-B02A-5A0CE05E090B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8501f438-7285-47f4-a263-e6dcc167b43d"/>
    <ds:schemaRef ds:uri="2335c9ae-562c-4e2a-87fe-6586fc6aec7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088843D-FFBA-4997-A935-83AEF18BE8A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3931</TotalTime>
  <Words>3183</Words>
  <Application>Microsoft Office PowerPoint</Application>
  <PresentationFormat>Custom</PresentationFormat>
  <Paragraphs>419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Courier New</vt:lpstr>
      <vt:lpstr>Gill Sans MT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DONOR COMMITTEE  MEETING 01 JANUARY 2020</dc:title>
  <dc:creator>Papa Seck</dc:creator>
  <cp:lastModifiedBy>Sneha Kaul</cp:lastModifiedBy>
  <cp:revision>292</cp:revision>
  <dcterms:created xsi:type="dcterms:W3CDTF">2019-07-24T10:22:12Z</dcterms:created>
  <dcterms:modified xsi:type="dcterms:W3CDTF">2022-05-24T04:24:42Z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2019-07-24T00:00:00Z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2019-07-24T00:00:00Z</vt:filetime>
  </property>
  <property fmtid="{D5CDD505-2E9C-101B-9397-08002B2CF9AE}" pid="5" name="ContentTypeId">
    <vt:lpwstr>0x01010053D621EC3FE65848A99E9E2736D3C4A6</vt:lpwstr>
  </property>
</Properties>
</file>